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7b056a835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7b056a835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54bafd0c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954bafd0c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54bafd0c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54bafd0c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59d65886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59d65886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6301cde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6301cde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6301cde0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6301cde0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96301cde0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96301cde0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6301cde0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6301cde0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59d65886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959d65886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959d65886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959d65886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59d65886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59d65886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3bf75256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3bf75256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59d658862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959d658862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59d658862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59d65886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59d658862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959d658862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59d658862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59d658862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959d658862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959d658862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59d658862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59d658862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959d658862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959d658862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59d65886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959d65886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59d658862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59d658862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959d658862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959d658862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54bafd0c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54bafd0c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959d658862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959d65886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59d658862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59d658862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59d658862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59d658862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59d658862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59d658862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59d658862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59d658862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959d658862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959d658862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59d658862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959d658862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59d658862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959d658862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59d658862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959d658862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959d658862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959d658862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959d6588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59d6588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59d658862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59d658862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959d658862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959d658862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59d658862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959d658862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59d658862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959d658862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59d658862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959d658862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59d658862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959d658862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59d658862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959d658862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959d658862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959d658862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959d658862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959d658862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959d658862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959d658862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54bafd0c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54bafd0c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59d658862_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959d658862_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959d658862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959d658862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959d658862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959d658862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959d658862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959d658862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603053a80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603053a80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603053a8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603053a8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03053a80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603053a80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03053a80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603053a80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603053a8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603053a8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603053a80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603053a80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54bafd0c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54bafd0c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03053a80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03053a8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603053a80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603053a80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603053a80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603053a80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603053a80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603053a80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03053a80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603053a80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03053a80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603053a80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954bafd0c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954bafd0c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603053a80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603053a80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03053a80c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03053a80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603053a80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603053a80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954bafd0c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954bafd0c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603053a80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603053a80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03053a80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603053a80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603053a80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603053a80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603053a80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603053a80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603053a80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603053a80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603053a80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603053a80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603053a80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603053a80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603053a80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603053a80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603053a80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603053a80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603053a80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603053a80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954bafd0c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954bafd0c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603053a80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603053a80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03053a80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603053a80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603053a80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603053a80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603053a80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603053a80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603053a80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603053a80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603053a80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603053a80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603053a80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603053a80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03053a80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603053a80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603053a80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603053a80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03053a80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03053a80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54bafd0c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54bafd0c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603053a80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603053a80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603053a80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603053a80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03053a80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03053a80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603053a80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603053a80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603053a80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603053a80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www.youtube.com/watch?v=RfvL_423a-I&amp;ab_channel=AmazonWebServic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www.youtube.com/watch?v=Ct-lOOUqmyY&amp;ab_channel=NowI%27veSeenEveryth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youtube.com/watch?v=Ct-lOOUqmyY&amp;ab_channel=NowI%27veSeenEveryth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8.png"/><Relationship Id="rId4" Type="http://schemas.openxmlformats.org/officeDocument/2006/relationships/hyperlink" Target="https://www.cs.utexas.edu/users/EWD/ewd00xx/EWD74.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www.youtube.com/watch?v=LIzTbA3cAWY&amp;ab_channel=GSS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1.png"/><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hyperlink" Target="https://www.youtube.com/watch?v=lHQZcMRr2n0&amp;ab_channel=ProjectsinLessTime" TargetMode="External"/><Relationship Id="rId4" Type="http://schemas.openxmlformats.org/officeDocument/2006/relationships/hyperlink" Target="https://www.youtube.com/watch?v=raRpbsWQBCo&amp;ab_channel=Jim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www.youtube.com/watch?v=RfvL_423a-I&amp;ab_channel=AmazonWebServices"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7.png"/><Relationship Id="rId4" Type="http://schemas.openxmlformats.org/officeDocument/2006/relationships/hyperlink" Target="https://www.youtube.com/watch?v=YQTjuePyN7M&amp;ab_channel=ErlangSolution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01350" y="797975"/>
            <a:ext cx="8664900" cy="2466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Trebuchet MS"/>
                <a:ea typeface="Trebuchet MS"/>
                <a:cs typeface="Trebuchet MS"/>
                <a:sym typeface="Trebuchet MS"/>
              </a:rPr>
              <a:t>Foundations of Modern Software Systems</a:t>
            </a:r>
            <a:endParaRPr>
              <a:latin typeface="Trebuchet MS"/>
              <a:ea typeface="Trebuchet MS"/>
              <a:cs typeface="Trebuchet MS"/>
              <a:sym typeface="Trebuchet MS"/>
            </a:endParaRPr>
          </a:p>
          <a:p>
            <a:pPr indent="0" lvl="0" marL="0" rtl="0" algn="ctr">
              <a:spcBef>
                <a:spcPts val="0"/>
              </a:spcBef>
              <a:spcAft>
                <a:spcPts val="0"/>
              </a:spcAft>
              <a:buNone/>
            </a:pPr>
            <a:r>
              <a:t/>
            </a:r>
            <a:endParaRPr>
              <a:latin typeface="Trebuchet MS"/>
              <a:ea typeface="Trebuchet MS"/>
              <a:cs typeface="Trebuchet MS"/>
              <a:sym typeface="Trebuchet MS"/>
            </a:endParaRPr>
          </a:p>
          <a:p>
            <a:pPr indent="0" lvl="0" marL="0" rtl="0" algn="ctr">
              <a:spcBef>
                <a:spcPts val="0"/>
              </a:spcBef>
              <a:spcAft>
                <a:spcPts val="0"/>
              </a:spcAft>
              <a:buNone/>
            </a:pPr>
            <a:r>
              <a:rPr lang="en" sz="3550">
                <a:latin typeface="Trebuchet MS"/>
                <a:ea typeface="Trebuchet MS"/>
                <a:cs typeface="Trebuchet MS"/>
                <a:sym typeface="Trebuchet MS"/>
              </a:rPr>
              <a:t>Module-3: Compute</a:t>
            </a:r>
            <a:endParaRPr sz="3550">
              <a:latin typeface="Trebuchet MS"/>
              <a:ea typeface="Trebuchet MS"/>
              <a:cs typeface="Trebuchet MS"/>
              <a:sym typeface="Trebuchet MS"/>
            </a:endParaRPr>
          </a:p>
        </p:txBody>
      </p:sp>
      <p:sp>
        <p:nvSpPr>
          <p:cNvPr id="55" name="Google Shape;55;p13"/>
          <p:cNvSpPr txBox="1"/>
          <p:nvPr>
            <p:ph idx="1" type="subTitle"/>
          </p:nvPr>
        </p:nvSpPr>
        <p:spPr>
          <a:xfrm>
            <a:off x="273500" y="3611225"/>
            <a:ext cx="8520600" cy="12789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sz="3400">
                <a:latin typeface="Trebuchet MS"/>
                <a:ea typeface="Trebuchet MS"/>
                <a:cs typeface="Trebuchet MS"/>
                <a:sym typeface="Trebuchet MS"/>
              </a:rPr>
              <a:t>Instructor: Piyush Goel</a:t>
            </a:r>
            <a:endParaRPr sz="3400">
              <a:latin typeface="Trebuchet MS"/>
              <a:ea typeface="Trebuchet MS"/>
              <a:cs typeface="Trebuchet MS"/>
              <a:sym typeface="Trebuchet MS"/>
            </a:endParaRPr>
          </a:p>
          <a:p>
            <a:pPr indent="0" lvl="0" marL="0" rtl="0" algn="ctr">
              <a:lnSpc>
                <a:spcPct val="137500"/>
              </a:lnSpc>
              <a:spcBef>
                <a:spcPts val="0"/>
              </a:spcBef>
              <a:spcAft>
                <a:spcPts val="0"/>
              </a:spcAft>
              <a:buClr>
                <a:schemeClr val="dk1"/>
              </a:buClr>
              <a:buSzPct val="32352"/>
              <a:buFont typeface="Arial"/>
              <a:buNone/>
            </a:pPr>
            <a:r>
              <a:rPr lang="en" sz="3400">
                <a:highlight>
                  <a:srgbClr val="FFFFFF"/>
                </a:highlight>
                <a:latin typeface="Trebuchet MS"/>
                <a:ea typeface="Trebuchet MS"/>
                <a:cs typeface="Trebuchet MS"/>
                <a:sym typeface="Trebuchet MS"/>
              </a:rPr>
              <a:t>N.M.A.M. Institute of Technology</a:t>
            </a:r>
            <a:endParaRPr sz="3400">
              <a:highlight>
                <a:srgbClr val="FFFFFF"/>
              </a:highlight>
              <a:latin typeface="Trebuchet MS"/>
              <a:ea typeface="Trebuchet MS"/>
              <a:cs typeface="Trebuchet MS"/>
              <a:sym typeface="Trebuchet MS"/>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114" name="Google Shape;114;p22"/>
          <p:cNvSpPr txBox="1"/>
          <p:nvPr/>
        </p:nvSpPr>
        <p:spPr>
          <a:xfrm>
            <a:off x="327500" y="1644900"/>
            <a:ext cx="8413200" cy="25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u="sng">
                <a:solidFill>
                  <a:srgbClr val="0000FF"/>
                </a:solidFill>
                <a:latin typeface="Trebuchet MS"/>
                <a:ea typeface="Trebuchet MS"/>
                <a:cs typeface="Trebuchet MS"/>
                <a:sym typeface="Trebuchet MS"/>
                <a:hlinkClick r:id="rId3">
                  <a:extLst>
                    <a:ext uri="{A12FA001-AC4F-418D-AE19-62706E023703}">
                      <ahyp:hlinkClr val="tx"/>
                    </a:ext>
                  </a:extLst>
                </a:hlinkClick>
              </a:rPr>
              <a:t>Our World is Asynchronous! </a:t>
            </a:r>
            <a:endParaRPr i="1" sz="2400">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a:solidFill>
                <a:srgbClr val="0000FF"/>
              </a:solidFill>
              <a:latin typeface="Trebuchet MS"/>
              <a:ea typeface="Trebuchet MS"/>
              <a:cs typeface="Trebuchet MS"/>
              <a:sym typeface="Trebuchet MS"/>
            </a:endParaRPr>
          </a:p>
          <a:p>
            <a:pPr indent="0" lvl="0" marL="0" rtl="0" algn="ctr">
              <a:spcBef>
                <a:spcPts val="0"/>
              </a:spcBef>
              <a:spcAft>
                <a:spcPts val="0"/>
              </a:spcAft>
              <a:buNone/>
            </a:pPr>
            <a:r>
              <a:rPr i="1" lang="en" sz="2400">
                <a:solidFill>
                  <a:srgbClr val="0000FF"/>
                </a:solidFill>
                <a:latin typeface="Trebuchet MS"/>
                <a:ea typeface="Trebuchet MS"/>
                <a:cs typeface="Trebuchet MS"/>
                <a:sym typeface="Trebuchet MS"/>
              </a:rPr>
              <a:t>We coordinate really really well knowingly and unknowingly. Machines have to be instructed how to coordinate.</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120" name="Google Shape;120;p23"/>
          <p:cNvSpPr txBox="1"/>
          <p:nvPr/>
        </p:nvSpPr>
        <p:spPr>
          <a:xfrm>
            <a:off x="309925" y="1819875"/>
            <a:ext cx="8413200" cy="11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i="1" lang="en" sz="2400" u="sng">
                <a:solidFill>
                  <a:srgbClr val="0000FF"/>
                </a:solidFill>
                <a:latin typeface="Trebuchet MS"/>
                <a:ea typeface="Trebuchet MS"/>
                <a:cs typeface="Trebuchet MS"/>
                <a:sym typeface="Trebuchet MS"/>
              </a:rPr>
              <a:t>Asynchronous Coordination is hard!</a:t>
            </a:r>
            <a:endParaRPr i="1" sz="2400" u="sng">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0000FF"/>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126" name="Google Shape;126;p24"/>
          <p:cNvSpPr txBox="1"/>
          <p:nvPr/>
        </p:nvSpPr>
        <p:spPr>
          <a:xfrm>
            <a:off x="365400" y="194332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Trebuchet MS"/>
                <a:ea typeface="Trebuchet MS"/>
                <a:cs typeface="Trebuchet MS"/>
                <a:sym typeface="Trebuchet MS"/>
              </a:rPr>
              <a:t>Lecture-4</a:t>
            </a:r>
            <a:endParaRPr sz="2600">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132" name="Google Shape;132;p25"/>
          <p:cNvSpPr txBox="1"/>
          <p:nvPr/>
        </p:nvSpPr>
        <p:spPr>
          <a:xfrm>
            <a:off x="392425" y="186477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latin typeface="Trebuchet MS"/>
                <a:ea typeface="Trebuchet MS"/>
                <a:cs typeface="Trebuchet MS"/>
                <a:sym typeface="Trebuchet MS"/>
              </a:rPr>
              <a:t>We will be cooking Maggi and Brewing Coffee in this Module! =) </a:t>
            </a:r>
            <a:endParaRPr i="1" sz="2000">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nvSpPr>
        <p:spPr>
          <a:xfrm>
            <a:off x="365400" y="770550"/>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latin typeface="Trebuchet MS"/>
                <a:ea typeface="Trebuchet MS"/>
                <a:cs typeface="Trebuchet MS"/>
                <a:sym typeface="Trebuchet MS"/>
              </a:rPr>
              <a:t>We will be cooking Maggi and Brewing coffee in this Module! =) </a:t>
            </a:r>
            <a:endParaRPr i="1" sz="2000">
              <a:latin typeface="Trebuchet MS"/>
              <a:ea typeface="Trebuchet MS"/>
              <a:cs typeface="Trebuchet MS"/>
              <a:sym typeface="Trebuchet MS"/>
            </a:endParaRPr>
          </a:p>
        </p:txBody>
      </p:sp>
      <p:sp>
        <p:nvSpPr>
          <p:cNvPr id="138" name="Google Shape;138;p26"/>
          <p:cNvSpPr txBox="1"/>
          <p:nvPr/>
        </p:nvSpPr>
        <p:spPr>
          <a:xfrm>
            <a:off x="458850" y="1671150"/>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latin typeface="Trebuchet MS"/>
                <a:ea typeface="Trebuchet MS"/>
                <a:cs typeface="Trebuchet MS"/>
                <a:sym typeface="Trebuchet MS"/>
              </a:rPr>
              <a:t>* Common Components: Induction Stove, Pan, Spoon, Water</a:t>
            </a:r>
            <a:endParaRPr i="1" sz="2000">
              <a:latin typeface="Trebuchet MS"/>
              <a:ea typeface="Trebuchet MS"/>
              <a:cs typeface="Trebuchet MS"/>
              <a:sym typeface="Trebuchet MS"/>
            </a:endParaRPr>
          </a:p>
        </p:txBody>
      </p:sp>
      <p:pic>
        <p:nvPicPr>
          <p:cNvPr id="139" name="Google Shape;139;p26"/>
          <p:cNvPicPr preferRelativeResize="0"/>
          <p:nvPr/>
        </p:nvPicPr>
        <p:blipFill>
          <a:blip r:embed="rId3">
            <a:alphaModFix/>
          </a:blip>
          <a:stretch>
            <a:fillRect/>
          </a:stretch>
        </p:blipFill>
        <p:spPr>
          <a:xfrm>
            <a:off x="365400" y="2431075"/>
            <a:ext cx="1830750" cy="1830750"/>
          </a:xfrm>
          <a:prstGeom prst="rect">
            <a:avLst/>
          </a:prstGeom>
          <a:noFill/>
          <a:ln>
            <a:noFill/>
          </a:ln>
        </p:spPr>
      </p:pic>
      <p:pic>
        <p:nvPicPr>
          <p:cNvPr id="140" name="Google Shape;140;p26"/>
          <p:cNvPicPr preferRelativeResize="0"/>
          <p:nvPr/>
        </p:nvPicPr>
        <p:blipFill>
          <a:blip r:embed="rId4">
            <a:alphaModFix/>
          </a:blip>
          <a:stretch>
            <a:fillRect/>
          </a:stretch>
        </p:blipFill>
        <p:spPr>
          <a:xfrm>
            <a:off x="2540300" y="2571738"/>
            <a:ext cx="2436199" cy="1549425"/>
          </a:xfrm>
          <a:prstGeom prst="rect">
            <a:avLst/>
          </a:prstGeom>
          <a:noFill/>
          <a:ln>
            <a:noFill/>
          </a:ln>
        </p:spPr>
      </p:pic>
      <p:pic>
        <p:nvPicPr>
          <p:cNvPr id="141" name="Google Shape;141;p26"/>
          <p:cNvPicPr preferRelativeResize="0"/>
          <p:nvPr/>
        </p:nvPicPr>
        <p:blipFill>
          <a:blip r:embed="rId5">
            <a:alphaModFix/>
          </a:blip>
          <a:stretch>
            <a:fillRect/>
          </a:stretch>
        </p:blipFill>
        <p:spPr>
          <a:xfrm>
            <a:off x="5249138" y="2300238"/>
            <a:ext cx="1967899" cy="1967899"/>
          </a:xfrm>
          <a:prstGeom prst="rect">
            <a:avLst/>
          </a:prstGeom>
          <a:noFill/>
          <a:ln>
            <a:noFill/>
          </a:ln>
        </p:spPr>
      </p:pic>
      <p:pic>
        <p:nvPicPr>
          <p:cNvPr id="142" name="Google Shape;142;p26"/>
          <p:cNvPicPr preferRelativeResize="0"/>
          <p:nvPr/>
        </p:nvPicPr>
        <p:blipFill>
          <a:blip r:embed="rId6">
            <a:alphaModFix/>
          </a:blip>
          <a:stretch>
            <a:fillRect/>
          </a:stretch>
        </p:blipFill>
        <p:spPr>
          <a:xfrm>
            <a:off x="7404501" y="2300250"/>
            <a:ext cx="1208807" cy="1830749"/>
          </a:xfrm>
          <a:prstGeom prst="rect">
            <a:avLst/>
          </a:prstGeom>
          <a:noFill/>
          <a:ln>
            <a:noFill/>
          </a:ln>
        </p:spPr>
      </p:pic>
      <p:sp>
        <p:nvSpPr>
          <p:cNvPr id="143" name="Google Shape;143;p26"/>
          <p:cNvSpPr txBox="1"/>
          <p:nvPr/>
        </p:nvSpPr>
        <p:spPr>
          <a:xfrm>
            <a:off x="536575" y="4534450"/>
            <a:ext cx="82419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0000"/>
                </a:solidFill>
                <a:latin typeface="Trebuchet MS"/>
                <a:ea typeface="Trebuchet MS"/>
                <a:cs typeface="Trebuchet MS"/>
                <a:sym typeface="Trebuchet MS"/>
              </a:rPr>
              <a:t>* They will form Global and Shared Variables in our programs as we move along. </a:t>
            </a:r>
            <a:endParaRPr i="1">
              <a:solidFill>
                <a:srgbClr val="FF0000"/>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nvSpPr>
        <p:spPr>
          <a:xfrm>
            <a:off x="365400" y="341550"/>
            <a:ext cx="8413200" cy="40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Trebuchet MS"/>
                <a:ea typeface="Trebuchet MS"/>
                <a:cs typeface="Trebuchet MS"/>
                <a:sym typeface="Trebuchet MS"/>
              </a:rPr>
              <a:t>Imagine a scenario where you and your sibling want to cook Maggi, and brew Coffee respectively. </a:t>
            </a:r>
            <a:endParaRPr b="1" i="1" sz="1800">
              <a:latin typeface="Trebuchet MS"/>
              <a:ea typeface="Trebuchet MS"/>
              <a:cs typeface="Trebuchet MS"/>
              <a:sym typeface="Trebuchet MS"/>
            </a:endParaRPr>
          </a:p>
          <a:p>
            <a:pPr indent="0" lvl="0" marL="0" rtl="0" algn="l">
              <a:spcBef>
                <a:spcPts val="0"/>
              </a:spcBef>
              <a:spcAft>
                <a:spcPts val="0"/>
              </a:spcAft>
              <a:buNone/>
            </a:pPr>
            <a:r>
              <a:t/>
            </a:r>
            <a:endParaRPr i="1" sz="1800">
              <a:latin typeface="Trebuchet MS"/>
              <a:ea typeface="Trebuchet MS"/>
              <a:cs typeface="Trebuchet MS"/>
              <a:sym typeface="Trebuchet MS"/>
            </a:endParaRPr>
          </a:p>
          <a:p>
            <a:pPr indent="-336550" lvl="0" marL="457200" rtl="0" algn="just">
              <a:spcBef>
                <a:spcPts val="0"/>
              </a:spcBef>
              <a:spcAft>
                <a:spcPts val="0"/>
              </a:spcAft>
              <a:buSzPts val="1700"/>
              <a:buFont typeface="Trebuchet MS"/>
              <a:buChar char="●"/>
            </a:pPr>
            <a:r>
              <a:rPr i="1" lang="en" sz="1700">
                <a:latin typeface="Trebuchet MS"/>
                <a:ea typeface="Trebuchet MS"/>
                <a:cs typeface="Trebuchet MS"/>
                <a:sym typeface="Trebuchet MS"/>
              </a:rPr>
              <a:t>You have the ingredients needed, and other kitchen equipments are shared (Induction Stove, Pan, Spoon, Water Jar)</a:t>
            </a:r>
            <a:endParaRPr i="1" sz="1700">
              <a:latin typeface="Trebuchet MS"/>
              <a:ea typeface="Trebuchet MS"/>
              <a:cs typeface="Trebuchet MS"/>
              <a:sym typeface="Trebuchet MS"/>
            </a:endParaRPr>
          </a:p>
          <a:p>
            <a:pPr indent="-336550" lvl="0" marL="457200" rtl="0" algn="just">
              <a:spcBef>
                <a:spcPts val="1000"/>
              </a:spcBef>
              <a:spcAft>
                <a:spcPts val="0"/>
              </a:spcAft>
              <a:buSzPts val="1700"/>
              <a:buFont typeface="Trebuchet MS"/>
              <a:buChar char="●"/>
            </a:pPr>
            <a:r>
              <a:rPr i="1" lang="en" sz="1700">
                <a:latin typeface="Trebuchet MS"/>
                <a:ea typeface="Trebuchet MS"/>
                <a:cs typeface="Trebuchet MS"/>
                <a:sym typeface="Trebuchet MS"/>
              </a:rPr>
              <a:t>You cannot communicate to your sibling directly. You cannot exchange messages with each other. </a:t>
            </a:r>
            <a:r>
              <a:rPr i="1" lang="en" sz="1700">
                <a:solidFill>
                  <a:srgbClr val="FF0000"/>
                </a:solidFill>
                <a:latin typeface="Trebuchet MS"/>
                <a:ea typeface="Trebuchet MS"/>
                <a:cs typeface="Trebuchet MS"/>
                <a:sym typeface="Trebuchet MS"/>
              </a:rPr>
              <a:t>**</a:t>
            </a:r>
            <a:endParaRPr i="1" sz="1700">
              <a:solidFill>
                <a:srgbClr val="FF0000"/>
              </a:solidFill>
              <a:latin typeface="Trebuchet MS"/>
              <a:ea typeface="Trebuchet MS"/>
              <a:cs typeface="Trebuchet MS"/>
              <a:sym typeface="Trebuchet MS"/>
            </a:endParaRPr>
          </a:p>
          <a:p>
            <a:pPr indent="-336550" lvl="0" marL="457200" rtl="0" algn="just">
              <a:spcBef>
                <a:spcPts val="1000"/>
              </a:spcBef>
              <a:spcAft>
                <a:spcPts val="0"/>
              </a:spcAft>
              <a:buSzPts val="1700"/>
              <a:buFont typeface="Trebuchet MS"/>
              <a:buChar char="●"/>
            </a:pPr>
            <a:r>
              <a:rPr i="1" lang="en" sz="1700">
                <a:latin typeface="Trebuchet MS"/>
                <a:ea typeface="Trebuchet MS"/>
                <a:cs typeface="Trebuchet MS"/>
                <a:sym typeface="Trebuchet MS"/>
              </a:rPr>
              <a:t>Your mum is present in the kitchen and your communication is limited to her. </a:t>
            </a:r>
            <a:endParaRPr i="1" sz="1700">
              <a:latin typeface="Trebuchet MS"/>
              <a:ea typeface="Trebuchet MS"/>
              <a:cs typeface="Trebuchet MS"/>
              <a:sym typeface="Trebuchet MS"/>
            </a:endParaRPr>
          </a:p>
          <a:p>
            <a:pPr indent="-336550" lvl="0" marL="457200" rtl="0" algn="just">
              <a:spcBef>
                <a:spcPts val="1000"/>
              </a:spcBef>
              <a:spcAft>
                <a:spcPts val="0"/>
              </a:spcAft>
              <a:buSzPts val="1700"/>
              <a:buFont typeface="Trebuchet MS"/>
              <a:buChar char="●"/>
            </a:pPr>
            <a:r>
              <a:rPr i="1" lang="en" sz="1700">
                <a:latin typeface="Trebuchet MS"/>
                <a:ea typeface="Trebuchet MS"/>
                <a:cs typeface="Trebuchet MS"/>
                <a:sym typeface="Trebuchet MS"/>
              </a:rPr>
              <a:t>She will direct and guide you on the usage of the shared equipments. </a:t>
            </a:r>
            <a:endParaRPr i="1" sz="1700">
              <a:latin typeface="Trebuchet MS"/>
              <a:ea typeface="Trebuchet MS"/>
              <a:cs typeface="Trebuchet MS"/>
              <a:sym typeface="Trebuchet MS"/>
            </a:endParaRPr>
          </a:p>
          <a:p>
            <a:pPr indent="-336550" lvl="0" marL="457200" rtl="0" algn="just">
              <a:spcBef>
                <a:spcPts val="1000"/>
              </a:spcBef>
              <a:spcAft>
                <a:spcPts val="0"/>
              </a:spcAft>
              <a:buSzPts val="1700"/>
              <a:buFont typeface="Trebuchet MS"/>
              <a:buChar char="●"/>
            </a:pPr>
            <a:r>
              <a:rPr i="1" lang="en" sz="1700">
                <a:latin typeface="Trebuchet MS"/>
                <a:ea typeface="Trebuchet MS"/>
                <a:cs typeface="Trebuchet MS"/>
                <a:sym typeface="Trebuchet MS"/>
              </a:rPr>
              <a:t>The shared equipments are kept at a specific location on the shelf controlled by your mum. </a:t>
            </a:r>
            <a:endParaRPr i="1" sz="1700">
              <a:latin typeface="Trebuchet MS"/>
              <a:ea typeface="Trebuchet MS"/>
              <a:cs typeface="Trebuchet MS"/>
              <a:sym typeface="Trebuchet MS"/>
            </a:endParaRPr>
          </a:p>
          <a:p>
            <a:pPr indent="-336550" lvl="0" marL="457200" rtl="0" algn="just">
              <a:spcBef>
                <a:spcPts val="1000"/>
              </a:spcBef>
              <a:spcAft>
                <a:spcPts val="1000"/>
              </a:spcAft>
              <a:buSzPts val="1700"/>
              <a:buFont typeface="Trebuchet MS"/>
              <a:buChar char="●"/>
            </a:pPr>
            <a:r>
              <a:rPr i="1" lang="en" sz="1700">
                <a:latin typeface="Trebuchet MS"/>
                <a:ea typeface="Trebuchet MS"/>
                <a:cs typeface="Trebuchet MS"/>
                <a:sym typeface="Trebuchet MS"/>
              </a:rPr>
              <a:t>The food specific ingredients are kept in shelves managed by you. </a:t>
            </a:r>
            <a:endParaRPr i="1" sz="1700">
              <a:latin typeface="Trebuchet MS"/>
              <a:ea typeface="Trebuchet MS"/>
              <a:cs typeface="Trebuchet MS"/>
              <a:sym typeface="Trebuchet MS"/>
            </a:endParaRPr>
          </a:p>
        </p:txBody>
      </p:sp>
      <p:sp>
        <p:nvSpPr>
          <p:cNvPr id="149" name="Google Shape;149;p27"/>
          <p:cNvSpPr txBox="1"/>
          <p:nvPr/>
        </p:nvSpPr>
        <p:spPr>
          <a:xfrm>
            <a:off x="354450" y="4449325"/>
            <a:ext cx="84351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0000"/>
                </a:solidFill>
                <a:latin typeface="Trebuchet MS"/>
                <a:ea typeface="Trebuchet MS"/>
                <a:cs typeface="Trebuchet MS"/>
                <a:sym typeface="Trebuchet MS"/>
              </a:rPr>
              <a:t>* What could be the reason for this?</a:t>
            </a:r>
            <a:endParaRPr i="1">
              <a:solidFill>
                <a:srgbClr val="FF0000"/>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nvSpPr>
        <p:spPr>
          <a:xfrm>
            <a:off x="165500" y="790225"/>
            <a:ext cx="4256700" cy="3536100"/>
          </a:xfrm>
          <a:prstGeom prst="rect">
            <a:avLst/>
          </a:prstGeom>
          <a:solidFill>
            <a:srgbClr val="FCE5CD"/>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Trebuchet MS"/>
              <a:ea typeface="Trebuchet MS"/>
              <a:cs typeface="Trebuchet MS"/>
              <a:sym typeface="Trebuchet MS"/>
            </a:endParaRPr>
          </a:p>
          <a:p>
            <a:pPr indent="0" lvl="0" marL="0" rtl="0" algn="l">
              <a:spcBef>
                <a:spcPts val="0"/>
              </a:spcBef>
              <a:spcAft>
                <a:spcPts val="0"/>
              </a:spcAft>
              <a:buNone/>
            </a:pPr>
            <a:r>
              <a:t/>
            </a:r>
            <a:endParaRPr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Take packet(s) of Maggi, and a bowl.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Gather a Washed Pan, Spoon, Induction Stove, Water.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Water to the Pan.</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Heat the water for 30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the Maggi Masala and stir it with the spoon.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Let the water and masala boil for 20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Break the Maggi cake into two.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to the pan.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Stir the Maggi every few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Keep heating until the water has evaporated and the noodles have softened up.</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Turn off the induction Stove.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Pour the Maggi into a bowl, and eat. </a:t>
            </a:r>
            <a:endParaRPr i="1" sz="1300">
              <a:latin typeface="Trebuchet MS"/>
              <a:ea typeface="Trebuchet MS"/>
              <a:cs typeface="Trebuchet MS"/>
              <a:sym typeface="Trebuchet MS"/>
            </a:endParaRPr>
          </a:p>
        </p:txBody>
      </p:sp>
      <p:sp>
        <p:nvSpPr>
          <p:cNvPr id="155" name="Google Shape;155;p28"/>
          <p:cNvSpPr txBox="1"/>
          <p:nvPr/>
        </p:nvSpPr>
        <p:spPr>
          <a:xfrm>
            <a:off x="117225" y="134975"/>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Sample Programs for Cooking Maggi &amp; Brewing Coffee.</a:t>
            </a:r>
            <a:endParaRPr i="1" sz="2000">
              <a:latin typeface="Trebuchet MS"/>
              <a:ea typeface="Trebuchet MS"/>
              <a:cs typeface="Trebuchet MS"/>
              <a:sym typeface="Trebuchet MS"/>
            </a:endParaRPr>
          </a:p>
        </p:txBody>
      </p:sp>
      <p:sp>
        <p:nvSpPr>
          <p:cNvPr id="156" name="Google Shape;156;p28"/>
          <p:cNvSpPr txBox="1"/>
          <p:nvPr/>
        </p:nvSpPr>
        <p:spPr>
          <a:xfrm>
            <a:off x="4691475" y="790225"/>
            <a:ext cx="4256700" cy="3536100"/>
          </a:xfrm>
          <a:prstGeom prst="rect">
            <a:avLst/>
          </a:prstGeom>
          <a:solidFill>
            <a:srgbClr val="D9EAD3"/>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Trebuchet MS"/>
              <a:ea typeface="Trebuchet MS"/>
              <a:cs typeface="Trebuchet MS"/>
              <a:sym typeface="Trebuchet MS"/>
            </a:endParaRPr>
          </a:p>
          <a:p>
            <a:pPr indent="0" lvl="0" marL="0" rtl="0" algn="l">
              <a:spcBef>
                <a:spcPts val="0"/>
              </a:spcBef>
              <a:spcAft>
                <a:spcPts val="0"/>
              </a:spcAft>
              <a:buNone/>
            </a:pPr>
            <a:r>
              <a:t/>
            </a:r>
            <a:endParaRPr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Take the coffee beans, the Percolator Pot, a coffee mug, and creamer.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 Gather the Spoon, Induction Stove, the Water.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the beans with a Spoon to the Percolator Pot.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Water to the Pot.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Close the Pot and put it on the Induction Stove.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Heat the Percolator Pot for 5 mins until it starts steaming.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Steam for 2 more mins.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Turn off the Induction Stove.</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Pour the coffee from the Percolator Pot into the Coffee Mug.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Creamer, and drink the coffee. </a:t>
            </a:r>
            <a:endParaRPr i="1" sz="1300">
              <a:latin typeface="Trebuchet MS"/>
              <a:ea typeface="Trebuchet MS"/>
              <a:cs typeface="Trebuchet MS"/>
              <a:sym typeface="Trebuchet MS"/>
            </a:endParaRPr>
          </a:p>
        </p:txBody>
      </p:sp>
      <p:sp>
        <p:nvSpPr>
          <p:cNvPr id="157" name="Google Shape;157;p28"/>
          <p:cNvSpPr txBox="1"/>
          <p:nvPr/>
        </p:nvSpPr>
        <p:spPr>
          <a:xfrm>
            <a:off x="258500" y="4572200"/>
            <a:ext cx="8628000" cy="298500"/>
          </a:xfrm>
          <a:prstGeom prst="rect">
            <a:avLst/>
          </a:prstGeom>
          <a:solidFill>
            <a:srgbClr val="FFFFFF"/>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rgbClr val="202124"/>
                </a:solidFill>
                <a:latin typeface="Trebuchet MS"/>
                <a:ea typeface="Trebuchet MS"/>
                <a:cs typeface="Trebuchet MS"/>
                <a:sym typeface="Trebuchet MS"/>
                <a:hlinkClick r:id="rId3">
                  <a:extLst>
                    <a:ext uri="{A12FA001-AC4F-418D-AE19-62706E023703}">
                      <ahyp:hlinkClr val="tx"/>
                    </a:ext>
                  </a:extLst>
                </a:hlinkClick>
              </a:rPr>
              <a:t>* These instructions are nowhere close to a machine understandable procedure. </a:t>
            </a:r>
            <a:endParaRPr i="1" u="sng">
              <a:solidFill>
                <a:srgbClr val="202124"/>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nvSpPr>
        <p:spPr>
          <a:xfrm>
            <a:off x="165500" y="790225"/>
            <a:ext cx="4256700" cy="3536100"/>
          </a:xfrm>
          <a:prstGeom prst="rect">
            <a:avLst/>
          </a:prstGeom>
          <a:solidFill>
            <a:srgbClr val="FCE5CD"/>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u="sng">
                <a:solidFill>
                  <a:srgbClr val="0000FF"/>
                </a:solidFill>
                <a:latin typeface="Trebuchet MS"/>
                <a:ea typeface="Trebuchet MS"/>
                <a:cs typeface="Trebuchet MS"/>
                <a:sym typeface="Trebuchet MS"/>
              </a:rPr>
              <a:t>Thread-1</a:t>
            </a:r>
            <a:endParaRPr b="1" i="1" sz="1800" u="sng">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Take packet(s) of Maggi, and a bowl.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Gather a Washed Pan, Spoon, Induction Stove, Water.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Water to the Pan.</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Heat the water for 30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the Maggi Masala and stir it with the spoon.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Let the water and masala boil for 20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Break the Maggi cake into two.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to the pan.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Stir the Maggi every few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Keep heating until the water has evaporated and the noodles have softened up.</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Turn off the induction Stove.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Pour the Maggi into a bowl, and eat. </a:t>
            </a:r>
            <a:endParaRPr i="1" sz="1300">
              <a:latin typeface="Trebuchet MS"/>
              <a:ea typeface="Trebuchet MS"/>
              <a:cs typeface="Trebuchet MS"/>
              <a:sym typeface="Trebuchet MS"/>
            </a:endParaRPr>
          </a:p>
        </p:txBody>
      </p:sp>
      <p:sp>
        <p:nvSpPr>
          <p:cNvPr id="163" name="Google Shape;163;p29"/>
          <p:cNvSpPr txBox="1"/>
          <p:nvPr/>
        </p:nvSpPr>
        <p:spPr>
          <a:xfrm>
            <a:off x="108450" y="99850"/>
            <a:ext cx="84132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Sample Programs for Cooking Maggi &amp; Brewing Coffee.</a:t>
            </a:r>
            <a:endParaRPr i="1" sz="2000">
              <a:latin typeface="Trebuchet MS"/>
              <a:ea typeface="Trebuchet MS"/>
              <a:cs typeface="Trebuchet MS"/>
              <a:sym typeface="Trebuchet MS"/>
            </a:endParaRPr>
          </a:p>
        </p:txBody>
      </p:sp>
      <p:sp>
        <p:nvSpPr>
          <p:cNvPr id="164" name="Google Shape;164;p29"/>
          <p:cNvSpPr txBox="1"/>
          <p:nvPr/>
        </p:nvSpPr>
        <p:spPr>
          <a:xfrm>
            <a:off x="4691475" y="790225"/>
            <a:ext cx="4256700" cy="3536100"/>
          </a:xfrm>
          <a:prstGeom prst="rect">
            <a:avLst/>
          </a:prstGeom>
          <a:solidFill>
            <a:srgbClr val="D9EAD3"/>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u="sng">
                <a:solidFill>
                  <a:srgbClr val="0000FF"/>
                </a:solidFill>
                <a:latin typeface="Trebuchet MS"/>
                <a:ea typeface="Trebuchet MS"/>
                <a:cs typeface="Trebuchet MS"/>
                <a:sym typeface="Trebuchet MS"/>
              </a:rPr>
              <a:t>Thread-2</a:t>
            </a:r>
            <a:endParaRPr sz="1700">
              <a:latin typeface="Trebuchet MS"/>
              <a:ea typeface="Trebuchet MS"/>
              <a:cs typeface="Trebuchet MS"/>
              <a:sym typeface="Trebuchet MS"/>
            </a:endParaRPr>
          </a:p>
          <a:p>
            <a:pPr indent="0" lvl="0" marL="0" rtl="0" algn="l">
              <a:spcBef>
                <a:spcPts val="0"/>
              </a:spcBef>
              <a:spcAft>
                <a:spcPts val="0"/>
              </a:spcAft>
              <a:buNone/>
            </a:pPr>
            <a:r>
              <a:t/>
            </a:r>
            <a:endParaRPr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Take the coffee beans, the Percolator Pot, a coffee mug, and creamer.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 Gather the Spoon, Induction Stove, the Water.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the beans with a Spoon to the Percolator Pot.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Water to the Pot.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Close the Pot and put it on the Induction Stove.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Heat the Percolator Pot for 5 mins until it starts steaming.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Steam for 2 more mins.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Turn off the Induction Stove.</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Pour the coffee from the Percolator Pot into the Coffee Mug.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Creamer, and drink the coffee. </a:t>
            </a:r>
            <a:endParaRPr i="1" sz="1300">
              <a:latin typeface="Trebuchet MS"/>
              <a:ea typeface="Trebuchet MS"/>
              <a:cs typeface="Trebuchet MS"/>
              <a:sym typeface="Trebuchet MS"/>
            </a:endParaRPr>
          </a:p>
        </p:txBody>
      </p:sp>
      <p:sp>
        <p:nvSpPr>
          <p:cNvPr id="165" name="Google Shape;165;p29"/>
          <p:cNvSpPr txBox="1"/>
          <p:nvPr/>
        </p:nvSpPr>
        <p:spPr>
          <a:xfrm>
            <a:off x="258000" y="4703850"/>
            <a:ext cx="8628000" cy="298500"/>
          </a:xfrm>
          <a:prstGeom prst="rect">
            <a:avLst/>
          </a:prstGeom>
          <a:solidFill>
            <a:srgbClr val="FFFFFF"/>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rgbClr val="202124"/>
                </a:solidFill>
                <a:latin typeface="Trebuchet MS"/>
                <a:ea typeface="Trebuchet MS"/>
                <a:cs typeface="Trebuchet MS"/>
                <a:sym typeface="Trebuchet MS"/>
                <a:hlinkClick r:id="rId3">
                  <a:extLst>
                    <a:ext uri="{A12FA001-AC4F-418D-AE19-62706E023703}">
                      <ahyp:hlinkClr val="tx"/>
                    </a:ext>
                  </a:extLst>
                </a:hlinkClick>
              </a:rPr>
              <a:t>* These instructions are nowhere close to a machine understandable procedure. </a:t>
            </a:r>
            <a:endParaRPr i="1" u="sng">
              <a:solidFill>
                <a:srgbClr val="202124"/>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nvSpPr>
        <p:spPr>
          <a:xfrm>
            <a:off x="253500" y="152525"/>
            <a:ext cx="84132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000" u="sng">
                <a:solidFill>
                  <a:srgbClr val="0000FF"/>
                </a:solidFill>
                <a:latin typeface="Trebuchet MS"/>
                <a:ea typeface="Trebuchet MS"/>
                <a:cs typeface="Trebuchet MS"/>
                <a:sym typeface="Trebuchet MS"/>
              </a:rPr>
              <a:t>Few Questions to ponder upon!</a:t>
            </a:r>
            <a:endParaRPr b="1" i="1" sz="2000" u="sng">
              <a:solidFill>
                <a:srgbClr val="0000FF"/>
              </a:solidFill>
              <a:latin typeface="Trebuchet MS"/>
              <a:ea typeface="Trebuchet MS"/>
              <a:cs typeface="Trebuchet MS"/>
              <a:sym typeface="Trebuchet MS"/>
            </a:endParaRPr>
          </a:p>
        </p:txBody>
      </p:sp>
      <p:sp>
        <p:nvSpPr>
          <p:cNvPr id="171" name="Google Shape;171;p30"/>
          <p:cNvSpPr txBox="1"/>
          <p:nvPr/>
        </p:nvSpPr>
        <p:spPr>
          <a:xfrm>
            <a:off x="253500" y="758525"/>
            <a:ext cx="8637000" cy="3620700"/>
          </a:xfrm>
          <a:prstGeom prst="rect">
            <a:avLst/>
          </a:prstGeom>
          <a:solidFill>
            <a:srgbClr val="D9EAD3"/>
          </a:solid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Can you and your sibling use the Common Components together?</a:t>
            </a:r>
            <a:endParaRPr b="1" i="1" sz="1700">
              <a:solidFill>
                <a:srgbClr val="FF9900"/>
              </a:solidFill>
              <a:latin typeface="Trebuchet MS"/>
              <a:ea typeface="Trebuchet MS"/>
              <a:cs typeface="Trebuchet MS"/>
              <a:sym typeface="Trebuchet MS"/>
            </a:endParaRPr>
          </a:p>
          <a:p>
            <a:pPr indent="-336550" lvl="0" marL="457200" rtl="0" algn="l">
              <a:spcBef>
                <a:spcPts val="1000"/>
              </a:spcBef>
              <a:spcAft>
                <a:spcPts val="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Do you need the Common Components from the beginning until the end of your recipe?</a:t>
            </a:r>
            <a:endParaRPr b="1" i="1" sz="1700">
              <a:solidFill>
                <a:srgbClr val="FF9900"/>
              </a:solidFill>
              <a:latin typeface="Trebuchet MS"/>
              <a:ea typeface="Trebuchet MS"/>
              <a:cs typeface="Trebuchet MS"/>
              <a:sym typeface="Trebuchet MS"/>
            </a:endParaRPr>
          </a:p>
          <a:p>
            <a:pPr indent="-336550" lvl="0" marL="457200" rtl="0" algn="l">
              <a:spcBef>
                <a:spcPts val="1000"/>
              </a:spcBef>
              <a:spcAft>
                <a:spcPts val="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If not, how do you enforce an order or sequence on it?</a:t>
            </a:r>
            <a:endParaRPr b="1" i="1" sz="1700">
              <a:solidFill>
                <a:srgbClr val="FF9900"/>
              </a:solidFill>
              <a:latin typeface="Trebuchet MS"/>
              <a:ea typeface="Trebuchet MS"/>
              <a:cs typeface="Trebuchet MS"/>
              <a:sym typeface="Trebuchet MS"/>
            </a:endParaRPr>
          </a:p>
          <a:p>
            <a:pPr indent="-336550" lvl="0" marL="457200" rtl="0" algn="l">
              <a:spcBef>
                <a:spcPts val="1000"/>
              </a:spcBef>
              <a:spcAft>
                <a:spcPts val="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What if we </a:t>
            </a:r>
            <a:r>
              <a:rPr b="1" i="1" lang="en" sz="1700">
                <a:solidFill>
                  <a:srgbClr val="FF9900"/>
                </a:solidFill>
                <a:latin typeface="Trebuchet MS"/>
                <a:ea typeface="Trebuchet MS"/>
                <a:cs typeface="Trebuchet MS"/>
                <a:sym typeface="Trebuchet MS"/>
              </a:rPr>
              <a:t>only</a:t>
            </a:r>
            <a:r>
              <a:rPr b="1" i="1" lang="en" sz="1700">
                <a:solidFill>
                  <a:srgbClr val="FF9900"/>
                </a:solidFill>
                <a:latin typeface="Trebuchet MS"/>
                <a:ea typeface="Trebuchet MS"/>
                <a:cs typeface="Trebuchet MS"/>
                <a:sym typeface="Trebuchet MS"/>
              </a:rPr>
              <a:t> need the Induction Stove, the Pan, and Water, and not the spoon? (Reducing the contention on shared objects)</a:t>
            </a:r>
            <a:endParaRPr b="1" i="1" sz="1700">
              <a:solidFill>
                <a:srgbClr val="FF9900"/>
              </a:solidFill>
              <a:latin typeface="Trebuchet MS"/>
              <a:ea typeface="Trebuchet MS"/>
              <a:cs typeface="Trebuchet MS"/>
              <a:sym typeface="Trebuchet MS"/>
            </a:endParaRPr>
          </a:p>
          <a:p>
            <a:pPr indent="-336550" lvl="0" marL="457200" rtl="0" algn="l">
              <a:spcBef>
                <a:spcPts val="1000"/>
              </a:spcBef>
              <a:spcAft>
                <a:spcPts val="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Since you cannot communicate with your sibling, how do you pass the message when you are done using the components?</a:t>
            </a:r>
            <a:endParaRPr b="1" i="1" sz="1700">
              <a:solidFill>
                <a:srgbClr val="FF9900"/>
              </a:solidFill>
              <a:latin typeface="Trebuchet MS"/>
              <a:ea typeface="Trebuchet MS"/>
              <a:cs typeface="Trebuchet MS"/>
              <a:sym typeface="Trebuchet MS"/>
            </a:endParaRPr>
          </a:p>
          <a:p>
            <a:pPr indent="-336550" lvl="0" marL="457200" rtl="0" algn="l">
              <a:spcBef>
                <a:spcPts val="1000"/>
              </a:spcBef>
              <a:spcAft>
                <a:spcPts val="100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What if we have two Induction Stoves, two Pans? How does </a:t>
            </a:r>
            <a:r>
              <a:rPr b="1" i="1" lang="en" sz="1700">
                <a:solidFill>
                  <a:srgbClr val="FF9900"/>
                </a:solidFill>
                <a:latin typeface="Trebuchet MS"/>
                <a:ea typeface="Trebuchet MS"/>
                <a:cs typeface="Trebuchet MS"/>
                <a:sym typeface="Trebuchet MS"/>
              </a:rPr>
              <a:t>the</a:t>
            </a:r>
            <a:r>
              <a:rPr b="1" i="1" lang="en" sz="1700">
                <a:solidFill>
                  <a:srgbClr val="FF9900"/>
                </a:solidFill>
                <a:latin typeface="Trebuchet MS"/>
                <a:ea typeface="Trebuchet MS"/>
                <a:cs typeface="Trebuchet MS"/>
                <a:sym typeface="Trebuchet MS"/>
              </a:rPr>
              <a:t> coordination happen then?</a:t>
            </a:r>
            <a:endParaRPr b="1" i="1" sz="1700">
              <a:solidFill>
                <a:srgbClr val="FF9900"/>
              </a:solidFill>
              <a:latin typeface="Trebuchet MS"/>
              <a:ea typeface="Trebuchet MS"/>
              <a:cs typeface="Trebuchet MS"/>
              <a:sym typeface="Trebuchet MS"/>
            </a:endParaRPr>
          </a:p>
        </p:txBody>
      </p:sp>
      <p:sp>
        <p:nvSpPr>
          <p:cNvPr id="172" name="Google Shape;172;p30"/>
          <p:cNvSpPr txBox="1"/>
          <p:nvPr/>
        </p:nvSpPr>
        <p:spPr>
          <a:xfrm>
            <a:off x="1566300" y="4431750"/>
            <a:ext cx="6108900" cy="5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000" u="sng">
                <a:solidFill>
                  <a:srgbClr val="FF9900"/>
                </a:solidFill>
                <a:latin typeface="Trebuchet MS"/>
                <a:ea typeface="Trebuchet MS"/>
                <a:cs typeface="Trebuchet MS"/>
                <a:sym typeface="Trebuchet MS"/>
              </a:rPr>
              <a:t>Let’s dive in!</a:t>
            </a:r>
            <a:endParaRPr b="1" i="1" sz="2000" u="sng">
              <a:solidFill>
                <a:srgbClr val="FF9900"/>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nvSpPr>
        <p:spPr>
          <a:xfrm>
            <a:off x="207600" y="2107700"/>
            <a:ext cx="86370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i="1" lang="en" sz="1800" u="sng">
                <a:solidFill>
                  <a:srgbClr val="0000FF"/>
                </a:solidFill>
                <a:latin typeface="Trebuchet MS"/>
                <a:ea typeface="Trebuchet MS"/>
                <a:cs typeface="Trebuchet MS"/>
                <a:sym typeface="Trebuchet MS"/>
              </a:rPr>
              <a:t>Question 1: </a:t>
            </a:r>
            <a:r>
              <a:rPr i="1" lang="en" sz="1800" u="sng">
                <a:solidFill>
                  <a:srgbClr val="0000FF"/>
                </a:solidFill>
                <a:latin typeface="Trebuchet MS"/>
                <a:ea typeface="Trebuchet MS"/>
                <a:cs typeface="Trebuchet MS"/>
                <a:sym typeface="Trebuchet MS"/>
              </a:rPr>
              <a:t>Can you and your sibling use the Common Components together?</a:t>
            </a:r>
            <a:endParaRPr i="1" sz="1700" u="sng">
              <a:solidFill>
                <a:srgbClr val="0000FF"/>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61" name="Google Shape;61;p14"/>
          <p:cNvSpPr txBox="1"/>
          <p:nvPr/>
        </p:nvSpPr>
        <p:spPr>
          <a:xfrm>
            <a:off x="365400" y="194332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Trebuchet MS"/>
                <a:ea typeface="Trebuchet MS"/>
                <a:cs typeface="Trebuchet MS"/>
                <a:sym typeface="Trebuchet MS"/>
              </a:rPr>
              <a:t>Module-3:Compute, Lecture-4</a:t>
            </a:r>
            <a:endParaRPr sz="2400">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nvSpPr>
        <p:spPr>
          <a:xfrm>
            <a:off x="183275" y="298550"/>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i="1" lang="en" sz="1800" u="sng">
                <a:solidFill>
                  <a:srgbClr val="0000FF"/>
                </a:solidFill>
                <a:latin typeface="Trebuchet MS"/>
                <a:ea typeface="Trebuchet MS"/>
                <a:cs typeface="Trebuchet MS"/>
                <a:sym typeface="Trebuchet MS"/>
              </a:rPr>
              <a:t>Question 1: Can you and your sibling use the Common Components together?</a:t>
            </a:r>
            <a:endParaRPr i="1" sz="1700" u="sng">
              <a:solidFill>
                <a:srgbClr val="0000FF"/>
              </a:solidFill>
              <a:latin typeface="Trebuchet MS"/>
              <a:ea typeface="Trebuchet MS"/>
              <a:cs typeface="Trebuchet MS"/>
              <a:sym typeface="Trebuchet MS"/>
            </a:endParaRPr>
          </a:p>
        </p:txBody>
      </p:sp>
      <p:sp>
        <p:nvSpPr>
          <p:cNvPr id="183" name="Google Shape;183;p32"/>
          <p:cNvSpPr txBox="1"/>
          <p:nvPr/>
        </p:nvSpPr>
        <p:spPr>
          <a:xfrm>
            <a:off x="183275" y="899800"/>
            <a:ext cx="8738400" cy="3204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i="1" sz="1600">
              <a:solidFill>
                <a:srgbClr val="FF9900"/>
              </a:solidFill>
              <a:latin typeface="Trebuchet MS"/>
              <a:ea typeface="Trebuchet MS"/>
              <a:cs typeface="Trebuchet MS"/>
              <a:sym typeface="Trebuchet MS"/>
            </a:endParaRPr>
          </a:p>
          <a:p>
            <a:pPr indent="-330200" lvl="0" marL="457200" rtl="0" algn="l">
              <a:lnSpc>
                <a:spcPct val="200000"/>
              </a:lnSpc>
              <a:spcBef>
                <a:spcPts val="1000"/>
              </a:spcBef>
              <a:spcAft>
                <a:spcPts val="0"/>
              </a:spcAft>
              <a:buClr>
                <a:srgbClr val="FF9900"/>
              </a:buClr>
              <a:buSzPts val="1600"/>
              <a:buFont typeface="Trebuchet MS"/>
              <a:buChar char="●"/>
            </a:pPr>
            <a:r>
              <a:rPr b="1" i="1" lang="en" sz="1600">
                <a:solidFill>
                  <a:srgbClr val="FF9900"/>
                </a:solidFill>
                <a:latin typeface="Trebuchet MS"/>
                <a:ea typeface="Trebuchet MS"/>
                <a:cs typeface="Trebuchet MS"/>
                <a:sym typeface="Trebuchet MS"/>
              </a:rPr>
              <a:t>Of course not! Unless, you enjoy Coffee flavored Maggi or Maggi flavored Coffee! =)</a:t>
            </a:r>
            <a:endParaRPr b="1" i="1" sz="1600">
              <a:solidFill>
                <a:srgbClr val="FF9900"/>
              </a:solidFill>
              <a:latin typeface="Trebuchet MS"/>
              <a:ea typeface="Trebuchet MS"/>
              <a:cs typeface="Trebuchet MS"/>
              <a:sym typeface="Trebuchet MS"/>
            </a:endParaRPr>
          </a:p>
          <a:p>
            <a:pPr indent="-330200" lvl="0" marL="457200" rtl="0" algn="l">
              <a:lnSpc>
                <a:spcPct val="200000"/>
              </a:lnSpc>
              <a:spcBef>
                <a:spcPts val="1000"/>
              </a:spcBef>
              <a:spcAft>
                <a:spcPts val="1000"/>
              </a:spcAft>
              <a:buClr>
                <a:srgbClr val="FF9900"/>
              </a:buClr>
              <a:buSzPts val="1600"/>
              <a:buFont typeface="Trebuchet MS"/>
              <a:buChar char="●"/>
            </a:pPr>
            <a:r>
              <a:rPr b="1" i="1" lang="en" sz="1600">
                <a:solidFill>
                  <a:srgbClr val="FF9900"/>
                </a:solidFill>
                <a:latin typeface="Trebuchet MS"/>
                <a:ea typeface="Trebuchet MS"/>
                <a:cs typeface="Trebuchet MS"/>
                <a:sym typeface="Trebuchet MS"/>
              </a:rPr>
              <a:t>We need a mechanism to ensure </a:t>
            </a:r>
            <a:r>
              <a:rPr b="1" i="1" lang="en" sz="1600" u="sng">
                <a:solidFill>
                  <a:srgbClr val="FF9900"/>
                </a:solidFill>
                <a:latin typeface="Trebuchet MS"/>
                <a:ea typeface="Trebuchet MS"/>
                <a:cs typeface="Trebuchet MS"/>
                <a:sym typeface="Trebuchet MS"/>
              </a:rPr>
              <a:t>“Orderly Execution”</a:t>
            </a:r>
            <a:r>
              <a:rPr b="1" i="1" lang="en" sz="1600">
                <a:solidFill>
                  <a:srgbClr val="FF9900"/>
                </a:solidFill>
                <a:latin typeface="Trebuchet MS"/>
                <a:ea typeface="Trebuchet MS"/>
                <a:cs typeface="Trebuchet MS"/>
                <a:sym typeface="Trebuchet MS"/>
              </a:rPr>
              <a:t> of the processes. </a:t>
            </a:r>
            <a:endParaRPr b="1" i="1" sz="1600">
              <a:solidFill>
                <a:srgbClr val="FF9900"/>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nvSpPr>
        <p:spPr>
          <a:xfrm>
            <a:off x="253500" y="2002225"/>
            <a:ext cx="86370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2900">
                <a:solidFill>
                  <a:srgbClr val="0000FF"/>
                </a:solidFill>
                <a:latin typeface="Trebuchet MS"/>
                <a:ea typeface="Trebuchet MS"/>
                <a:cs typeface="Trebuchet MS"/>
                <a:sym typeface="Trebuchet MS"/>
              </a:rPr>
              <a:t>Orderly Execution</a:t>
            </a:r>
            <a:endParaRPr sz="2800">
              <a:solidFill>
                <a:srgbClr val="0000FF"/>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nvSpPr>
        <p:spPr>
          <a:xfrm>
            <a:off x="183275" y="15252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u="sng">
                <a:solidFill>
                  <a:srgbClr val="0000FF"/>
                </a:solidFill>
                <a:latin typeface="Trebuchet MS"/>
                <a:ea typeface="Trebuchet MS"/>
                <a:cs typeface="Trebuchet MS"/>
                <a:sym typeface="Trebuchet MS"/>
              </a:rPr>
              <a:t>Orderly Execution</a:t>
            </a:r>
            <a:endParaRPr sz="1800" u="sng">
              <a:solidFill>
                <a:srgbClr val="0000FF"/>
              </a:solidFill>
              <a:latin typeface="Trebuchet MS"/>
              <a:ea typeface="Trebuchet MS"/>
              <a:cs typeface="Trebuchet MS"/>
              <a:sym typeface="Trebuchet MS"/>
            </a:endParaRPr>
          </a:p>
        </p:txBody>
      </p:sp>
      <p:pic>
        <p:nvPicPr>
          <p:cNvPr id="194" name="Google Shape;194;p34"/>
          <p:cNvPicPr preferRelativeResize="0"/>
          <p:nvPr/>
        </p:nvPicPr>
        <p:blipFill>
          <a:blip r:embed="rId3">
            <a:alphaModFix/>
          </a:blip>
          <a:stretch>
            <a:fillRect/>
          </a:stretch>
        </p:blipFill>
        <p:spPr>
          <a:xfrm>
            <a:off x="330875" y="656750"/>
            <a:ext cx="4952981" cy="4277574"/>
          </a:xfrm>
          <a:prstGeom prst="rect">
            <a:avLst/>
          </a:prstGeom>
          <a:noFill/>
          <a:ln>
            <a:noFill/>
          </a:ln>
        </p:spPr>
      </p:pic>
      <p:sp>
        <p:nvSpPr>
          <p:cNvPr id="195" name="Google Shape;195;p34"/>
          <p:cNvSpPr txBox="1"/>
          <p:nvPr/>
        </p:nvSpPr>
        <p:spPr>
          <a:xfrm>
            <a:off x="4879400" y="656750"/>
            <a:ext cx="3845700" cy="31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u="sng">
                <a:solidFill>
                  <a:srgbClr val="0000FF"/>
                </a:solidFill>
                <a:latin typeface="Trebuchet MS"/>
                <a:ea typeface="Trebuchet MS"/>
                <a:cs typeface="Trebuchet MS"/>
                <a:sym typeface="Trebuchet MS"/>
              </a:rPr>
              <a:t>Money Transfer across Accounts</a:t>
            </a:r>
            <a:endParaRPr i="1" sz="2000" u="sng">
              <a:solidFill>
                <a:srgbClr val="0000FF"/>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nvSpPr>
        <p:spPr>
          <a:xfrm>
            <a:off x="183275" y="15252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u="sng">
                <a:solidFill>
                  <a:srgbClr val="0000FF"/>
                </a:solidFill>
                <a:latin typeface="Trebuchet MS"/>
                <a:ea typeface="Trebuchet MS"/>
                <a:cs typeface="Trebuchet MS"/>
                <a:sym typeface="Trebuchet MS"/>
              </a:rPr>
              <a:t>Orderly Execution</a:t>
            </a:r>
            <a:endParaRPr sz="1800" u="sng">
              <a:solidFill>
                <a:srgbClr val="0000FF"/>
              </a:solidFill>
              <a:latin typeface="Trebuchet MS"/>
              <a:ea typeface="Trebuchet MS"/>
              <a:cs typeface="Trebuchet MS"/>
              <a:sym typeface="Trebuchet MS"/>
            </a:endParaRPr>
          </a:p>
        </p:txBody>
      </p:sp>
      <p:sp>
        <p:nvSpPr>
          <p:cNvPr id="201" name="Google Shape;201;p35"/>
          <p:cNvSpPr txBox="1"/>
          <p:nvPr/>
        </p:nvSpPr>
        <p:spPr>
          <a:xfrm>
            <a:off x="287550" y="940725"/>
            <a:ext cx="3845700" cy="12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0000FF"/>
                </a:solidFill>
                <a:latin typeface="Trebuchet MS"/>
                <a:ea typeface="Trebuchet MS"/>
                <a:cs typeface="Trebuchet MS"/>
                <a:sym typeface="Trebuchet MS"/>
              </a:rPr>
              <a:t>What if two transfers are triggered at the same time? (to the nanosecond)</a:t>
            </a:r>
            <a:endParaRPr i="1" sz="1800">
              <a:solidFill>
                <a:srgbClr val="0000FF"/>
              </a:solidFill>
              <a:latin typeface="Trebuchet MS"/>
              <a:ea typeface="Trebuchet MS"/>
              <a:cs typeface="Trebuchet MS"/>
              <a:sym typeface="Trebuchet MS"/>
            </a:endParaRPr>
          </a:p>
        </p:txBody>
      </p:sp>
      <p:pic>
        <p:nvPicPr>
          <p:cNvPr id="202" name="Google Shape;202;p35"/>
          <p:cNvPicPr preferRelativeResize="0"/>
          <p:nvPr/>
        </p:nvPicPr>
        <p:blipFill>
          <a:blip r:embed="rId3">
            <a:alphaModFix/>
          </a:blip>
          <a:stretch>
            <a:fillRect/>
          </a:stretch>
        </p:blipFill>
        <p:spPr>
          <a:xfrm>
            <a:off x="4502800" y="351850"/>
            <a:ext cx="4317476" cy="4277575"/>
          </a:xfrm>
          <a:prstGeom prst="rect">
            <a:avLst/>
          </a:prstGeom>
          <a:noFill/>
          <a:ln>
            <a:noFill/>
          </a:ln>
        </p:spPr>
      </p:pic>
      <p:sp>
        <p:nvSpPr>
          <p:cNvPr id="203" name="Google Shape;203;p35"/>
          <p:cNvSpPr txBox="1"/>
          <p:nvPr/>
        </p:nvSpPr>
        <p:spPr>
          <a:xfrm>
            <a:off x="328000" y="2327650"/>
            <a:ext cx="3925200" cy="20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u="sng">
                <a:solidFill>
                  <a:srgbClr val="FF9900"/>
                </a:solidFill>
                <a:highlight>
                  <a:srgbClr val="FFFFFF"/>
                </a:highlight>
                <a:latin typeface="Trebuchet MS"/>
                <a:ea typeface="Trebuchet MS"/>
                <a:cs typeface="Trebuchet MS"/>
                <a:sym typeface="Trebuchet MS"/>
              </a:rPr>
              <a:t>Race Condition</a:t>
            </a:r>
            <a:endParaRPr b="1" i="1" sz="1800" u="sng">
              <a:solidFill>
                <a:srgbClr val="FF9900"/>
              </a:solidFill>
              <a:highlight>
                <a:srgbClr val="FFFFFF"/>
              </a:highlight>
              <a:latin typeface="Trebuchet MS"/>
              <a:ea typeface="Trebuchet MS"/>
              <a:cs typeface="Trebuchet MS"/>
              <a:sym typeface="Trebuchet MS"/>
            </a:endParaRPr>
          </a:p>
          <a:p>
            <a:pPr indent="0" lvl="0" marL="0" rtl="0" algn="just">
              <a:spcBef>
                <a:spcPts val="0"/>
              </a:spcBef>
              <a:spcAft>
                <a:spcPts val="0"/>
              </a:spcAft>
              <a:buNone/>
            </a:pPr>
            <a:r>
              <a:t/>
            </a:r>
            <a:endParaRPr b="1" i="1" u="sng">
              <a:solidFill>
                <a:srgbClr val="FF9900"/>
              </a:solidFill>
              <a:highlight>
                <a:srgbClr val="FFFFFF"/>
              </a:highlight>
              <a:latin typeface="Trebuchet MS"/>
              <a:ea typeface="Trebuchet MS"/>
              <a:cs typeface="Trebuchet MS"/>
              <a:sym typeface="Trebuchet MS"/>
            </a:endParaRPr>
          </a:p>
          <a:p>
            <a:pPr indent="0" lvl="0" marL="0" rtl="0" algn="just">
              <a:spcBef>
                <a:spcPts val="0"/>
              </a:spcBef>
              <a:spcAft>
                <a:spcPts val="0"/>
              </a:spcAft>
              <a:buNone/>
            </a:pPr>
            <a:r>
              <a:rPr b="1" i="1" lang="en" u="sng">
                <a:solidFill>
                  <a:srgbClr val="FF9900"/>
                </a:solidFill>
                <a:highlight>
                  <a:srgbClr val="FFFFFF"/>
                </a:highlight>
                <a:latin typeface="Trebuchet MS"/>
                <a:ea typeface="Trebuchet MS"/>
                <a:cs typeface="Trebuchet MS"/>
                <a:sym typeface="Trebuchet MS"/>
              </a:rPr>
              <a:t>A race condition is a condition of a program where its behavior depends on relative timing or interleaving of multiple threads or processes.</a:t>
            </a:r>
            <a:r>
              <a:rPr i="1" lang="en">
                <a:solidFill>
                  <a:srgbClr val="FF9900"/>
                </a:solidFill>
                <a:highlight>
                  <a:srgbClr val="FFFFFF"/>
                </a:highlight>
                <a:latin typeface="Trebuchet MS"/>
                <a:ea typeface="Trebuchet MS"/>
                <a:cs typeface="Trebuchet MS"/>
                <a:sym typeface="Trebuchet MS"/>
              </a:rPr>
              <a:t> One or more possible outcomes may be undesirable, resulting in a bug. We refer to this kind of behavior as nondeterministic.</a:t>
            </a:r>
            <a:endParaRPr i="1">
              <a:solidFill>
                <a:srgbClr val="FF9900"/>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nvSpPr>
        <p:spPr>
          <a:xfrm>
            <a:off x="253500" y="1823725"/>
            <a:ext cx="8637000" cy="74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i="1" lang="en" sz="2500" u="sng">
                <a:solidFill>
                  <a:srgbClr val="0000FF"/>
                </a:solidFill>
                <a:latin typeface="Trebuchet MS"/>
                <a:ea typeface="Trebuchet MS"/>
                <a:cs typeface="Trebuchet MS"/>
                <a:sym typeface="Trebuchet MS"/>
              </a:rPr>
              <a:t>An Indianised Solution for Orderly Execution</a:t>
            </a:r>
            <a:endParaRPr i="1" sz="2500" u="sng">
              <a:solidFill>
                <a:srgbClr val="0000FF"/>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nvSpPr>
        <p:spPr>
          <a:xfrm>
            <a:off x="253500" y="664525"/>
            <a:ext cx="8637000" cy="3870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9900"/>
              </a:buClr>
              <a:buSzPts val="1600"/>
              <a:buFont typeface="Trebuchet MS"/>
              <a:buChar char="●"/>
            </a:pPr>
            <a:r>
              <a:rPr b="1" i="1" lang="en" sz="1600" u="sng">
                <a:solidFill>
                  <a:srgbClr val="FF9900"/>
                </a:solidFill>
                <a:latin typeface="Trebuchet MS"/>
                <a:ea typeface="Trebuchet MS"/>
                <a:cs typeface="Trebuchet MS"/>
                <a:sym typeface="Trebuchet MS"/>
              </a:rPr>
              <a:t>Experiment:</a:t>
            </a:r>
            <a:endParaRPr b="1" i="1" sz="1600" u="sng">
              <a:solidFill>
                <a:srgbClr val="FF9900"/>
              </a:solidFill>
              <a:latin typeface="Trebuchet MS"/>
              <a:ea typeface="Trebuchet MS"/>
              <a:cs typeface="Trebuchet MS"/>
              <a:sym typeface="Trebuchet MS"/>
            </a:endParaRPr>
          </a:p>
          <a:p>
            <a:pPr indent="-330200" lvl="1" marL="914400" rtl="0" algn="l">
              <a:spcBef>
                <a:spcPts val="1000"/>
              </a:spcBef>
              <a:spcAft>
                <a:spcPts val="0"/>
              </a:spcAft>
              <a:buClr>
                <a:srgbClr val="FF9900"/>
              </a:buClr>
              <a:buSzPts val="1600"/>
              <a:buFont typeface="Trebuchet MS"/>
              <a:buChar char="○"/>
            </a:pPr>
            <a:r>
              <a:rPr b="1" i="1" lang="en" sz="1600">
                <a:solidFill>
                  <a:srgbClr val="FF9900"/>
                </a:solidFill>
                <a:latin typeface="Trebuchet MS"/>
                <a:ea typeface="Trebuchet MS"/>
                <a:cs typeface="Trebuchet MS"/>
                <a:sym typeface="Trebuchet MS"/>
              </a:rPr>
              <a:t>Your mother puts a handkerchief on the slab. </a:t>
            </a:r>
            <a:endParaRPr b="1" i="1" sz="1600">
              <a:solidFill>
                <a:srgbClr val="FF9900"/>
              </a:solidFill>
              <a:latin typeface="Trebuchet MS"/>
              <a:ea typeface="Trebuchet MS"/>
              <a:cs typeface="Trebuchet MS"/>
              <a:sym typeface="Trebuchet MS"/>
            </a:endParaRPr>
          </a:p>
          <a:p>
            <a:pPr indent="-330200" lvl="1" marL="914400" rtl="0" algn="l">
              <a:spcBef>
                <a:spcPts val="1000"/>
              </a:spcBef>
              <a:spcAft>
                <a:spcPts val="0"/>
              </a:spcAft>
              <a:buClr>
                <a:srgbClr val="FF9900"/>
              </a:buClr>
              <a:buSzPts val="1600"/>
              <a:buFont typeface="Trebuchet MS"/>
              <a:buChar char="○"/>
            </a:pPr>
            <a:r>
              <a:rPr b="1" i="1" lang="en" sz="1600">
                <a:solidFill>
                  <a:srgbClr val="FF9900"/>
                </a:solidFill>
                <a:latin typeface="Trebuchet MS"/>
                <a:ea typeface="Trebuchet MS"/>
                <a:cs typeface="Trebuchet MS"/>
                <a:sym typeface="Trebuchet MS"/>
              </a:rPr>
              <a:t>Whoever picks the handkerchief can use the common components. </a:t>
            </a:r>
            <a:endParaRPr b="1" i="1" sz="1600">
              <a:solidFill>
                <a:srgbClr val="FF9900"/>
              </a:solidFill>
              <a:latin typeface="Trebuchet MS"/>
              <a:ea typeface="Trebuchet MS"/>
              <a:cs typeface="Trebuchet MS"/>
              <a:sym typeface="Trebuchet MS"/>
            </a:endParaRPr>
          </a:p>
          <a:p>
            <a:pPr indent="-330200" lvl="1" marL="914400" rtl="0" algn="l">
              <a:spcBef>
                <a:spcPts val="1000"/>
              </a:spcBef>
              <a:spcAft>
                <a:spcPts val="0"/>
              </a:spcAft>
              <a:buClr>
                <a:srgbClr val="FF9900"/>
              </a:buClr>
              <a:buSzPts val="1600"/>
              <a:buFont typeface="Trebuchet MS"/>
              <a:buChar char="○"/>
            </a:pPr>
            <a:r>
              <a:rPr b="1" i="1" lang="en" sz="1600">
                <a:solidFill>
                  <a:srgbClr val="FF9900"/>
                </a:solidFill>
                <a:latin typeface="Trebuchet MS"/>
                <a:ea typeface="Trebuchet MS"/>
                <a:cs typeface="Trebuchet MS"/>
                <a:sym typeface="Trebuchet MS"/>
              </a:rPr>
              <a:t>The other person(s) will have to wait for the handkerchief to be available. There can be a queue of people waiting for the handkerchief. </a:t>
            </a:r>
            <a:endParaRPr b="1" i="1" sz="1600">
              <a:solidFill>
                <a:srgbClr val="FF9900"/>
              </a:solidFill>
              <a:latin typeface="Trebuchet MS"/>
              <a:ea typeface="Trebuchet MS"/>
              <a:cs typeface="Trebuchet MS"/>
              <a:sym typeface="Trebuchet MS"/>
            </a:endParaRPr>
          </a:p>
          <a:p>
            <a:pPr indent="-330200" lvl="1" marL="914400" rtl="0" algn="l">
              <a:spcBef>
                <a:spcPts val="1000"/>
              </a:spcBef>
              <a:spcAft>
                <a:spcPts val="0"/>
              </a:spcAft>
              <a:buClr>
                <a:srgbClr val="FF9900"/>
              </a:buClr>
              <a:buSzPts val="1600"/>
              <a:buFont typeface="Trebuchet MS"/>
              <a:buChar char="○"/>
            </a:pPr>
            <a:r>
              <a:rPr b="1" i="1" lang="en" sz="1600">
                <a:solidFill>
                  <a:srgbClr val="FF9900"/>
                </a:solidFill>
                <a:latin typeface="Trebuchet MS"/>
                <a:ea typeface="Trebuchet MS"/>
                <a:cs typeface="Trebuchet MS"/>
                <a:sym typeface="Trebuchet MS"/>
              </a:rPr>
              <a:t>Once the recipe is finished, the handkerchief is placed back on the slab. </a:t>
            </a:r>
            <a:endParaRPr b="1" i="1" sz="1600">
              <a:solidFill>
                <a:srgbClr val="FF9900"/>
              </a:solidFill>
              <a:latin typeface="Trebuchet MS"/>
              <a:ea typeface="Trebuchet MS"/>
              <a:cs typeface="Trebuchet MS"/>
              <a:sym typeface="Trebuchet MS"/>
            </a:endParaRPr>
          </a:p>
          <a:p>
            <a:pPr indent="-330200" lvl="1" marL="914400" rtl="0" algn="l">
              <a:spcBef>
                <a:spcPts val="1000"/>
              </a:spcBef>
              <a:spcAft>
                <a:spcPts val="0"/>
              </a:spcAft>
              <a:buClr>
                <a:srgbClr val="FF9900"/>
              </a:buClr>
              <a:buSzPts val="1600"/>
              <a:buFont typeface="Trebuchet MS"/>
              <a:buChar char="○"/>
            </a:pPr>
            <a:r>
              <a:rPr b="1" i="1" lang="en" sz="1600">
                <a:solidFill>
                  <a:srgbClr val="FF9900"/>
                </a:solidFill>
                <a:latin typeface="Trebuchet MS"/>
                <a:ea typeface="Trebuchet MS"/>
                <a:cs typeface="Trebuchet MS"/>
                <a:sym typeface="Trebuchet MS"/>
              </a:rPr>
              <a:t>The first person in the queue can pick the handkerchief signaling the use of the common components. </a:t>
            </a:r>
            <a:endParaRPr b="1" i="1" sz="1600">
              <a:solidFill>
                <a:srgbClr val="FF9900"/>
              </a:solidFill>
              <a:latin typeface="Trebuchet MS"/>
              <a:ea typeface="Trebuchet MS"/>
              <a:cs typeface="Trebuchet MS"/>
              <a:sym typeface="Trebuchet MS"/>
            </a:endParaRPr>
          </a:p>
          <a:p>
            <a:pPr indent="-330200" lvl="1" marL="914400" rtl="0" algn="l">
              <a:spcBef>
                <a:spcPts val="1000"/>
              </a:spcBef>
              <a:spcAft>
                <a:spcPts val="1000"/>
              </a:spcAft>
              <a:buClr>
                <a:srgbClr val="FF9900"/>
              </a:buClr>
              <a:buSzPts val="1600"/>
              <a:buFont typeface="Trebuchet MS"/>
              <a:buChar char="○"/>
            </a:pPr>
            <a:r>
              <a:rPr b="1" i="1" lang="en" sz="1600">
                <a:solidFill>
                  <a:srgbClr val="FF9900"/>
                </a:solidFill>
                <a:latin typeface="Trebuchet MS"/>
                <a:ea typeface="Trebuchet MS"/>
                <a:cs typeface="Trebuchet MS"/>
                <a:sym typeface="Trebuchet MS"/>
              </a:rPr>
              <a:t>And this goes on…..</a:t>
            </a:r>
            <a:endParaRPr sz="2800">
              <a:solidFill>
                <a:srgbClr val="0000FF"/>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nvSpPr>
        <p:spPr>
          <a:xfrm>
            <a:off x="253500" y="1945450"/>
            <a:ext cx="8637000" cy="9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700">
                <a:solidFill>
                  <a:srgbClr val="0000FF"/>
                </a:solidFill>
                <a:latin typeface="Trebuchet MS"/>
                <a:ea typeface="Trebuchet MS"/>
                <a:cs typeface="Trebuchet MS"/>
                <a:sym typeface="Trebuchet MS"/>
              </a:rPr>
              <a:t>Question-2: </a:t>
            </a:r>
            <a:r>
              <a:rPr b="1" i="1" lang="en" sz="1700">
                <a:solidFill>
                  <a:srgbClr val="0000FF"/>
                </a:solidFill>
                <a:latin typeface="Trebuchet MS"/>
                <a:ea typeface="Trebuchet MS"/>
                <a:cs typeface="Trebuchet MS"/>
                <a:sym typeface="Trebuchet MS"/>
              </a:rPr>
              <a:t>Do you need the Common Components from the beginning until the </a:t>
            </a:r>
            <a:endParaRPr b="1" i="1" sz="1700">
              <a:solidFill>
                <a:srgbClr val="0000FF"/>
              </a:solidFill>
              <a:latin typeface="Trebuchet MS"/>
              <a:ea typeface="Trebuchet MS"/>
              <a:cs typeface="Trebuchet MS"/>
              <a:sym typeface="Trebuchet MS"/>
            </a:endParaRPr>
          </a:p>
          <a:p>
            <a:pPr indent="0" lvl="0" marL="0" rtl="0" algn="ctr">
              <a:spcBef>
                <a:spcPts val="1000"/>
              </a:spcBef>
              <a:spcAft>
                <a:spcPts val="0"/>
              </a:spcAft>
              <a:buNone/>
            </a:pPr>
            <a:r>
              <a:rPr b="1" i="1" lang="en" sz="1700">
                <a:solidFill>
                  <a:srgbClr val="0000FF"/>
                </a:solidFill>
                <a:latin typeface="Trebuchet MS"/>
                <a:ea typeface="Trebuchet MS"/>
                <a:cs typeface="Trebuchet MS"/>
                <a:sym typeface="Trebuchet MS"/>
              </a:rPr>
              <a:t>end of your recipe?</a:t>
            </a:r>
            <a:endParaRPr b="1" i="1" sz="1700">
              <a:solidFill>
                <a:srgbClr val="0000FF"/>
              </a:solidFill>
              <a:latin typeface="Trebuchet MS"/>
              <a:ea typeface="Trebuchet MS"/>
              <a:cs typeface="Trebuchet MS"/>
              <a:sym typeface="Trebuchet MS"/>
            </a:endParaRPr>
          </a:p>
          <a:p>
            <a:pPr indent="0" lvl="0" marL="0" rtl="0" algn="ctr">
              <a:spcBef>
                <a:spcPts val="1000"/>
              </a:spcBef>
              <a:spcAft>
                <a:spcPts val="1000"/>
              </a:spcAft>
              <a:buNone/>
            </a:pPr>
            <a:r>
              <a:t/>
            </a:r>
            <a:endParaRPr i="1" sz="1800" u="sng">
              <a:solidFill>
                <a:srgbClr val="0000FF"/>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nvSpPr>
        <p:spPr>
          <a:xfrm>
            <a:off x="253500" y="15252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u="sng">
                <a:solidFill>
                  <a:srgbClr val="0000FF"/>
                </a:solidFill>
                <a:latin typeface="Trebuchet MS"/>
                <a:ea typeface="Trebuchet MS"/>
                <a:cs typeface="Trebuchet MS"/>
                <a:sym typeface="Trebuchet MS"/>
              </a:rPr>
              <a:t>Do you need the Common Components from the beginning until the end of your recipe?</a:t>
            </a:r>
            <a:endParaRPr b="1" i="1" sz="1600" u="sng">
              <a:solidFill>
                <a:srgbClr val="0000FF"/>
              </a:solidFill>
              <a:latin typeface="Trebuchet MS"/>
              <a:ea typeface="Trebuchet MS"/>
              <a:cs typeface="Trebuchet MS"/>
              <a:sym typeface="Trebuchet MS"/>
            </a:endParaRPr>
          </a:p>
          <a:p>
            <a:pPr indent="0" lvl="0" marL="0" rtl="0" algn="l">
              <a:spcBef>
                <a:spcPts val="1000"/>
              </a:spcBef>
              <a:spcAft>
                <a:spcPts val="0"/>
              </a:spcAft>
              <a:buNone/>
            </a:pPr>
            <a:r>
              <a:t/>
            </a:r>
            <a:endParaRPr b="1" i="1" sz="2000" u="sng">
              <a:latin typeface="Trebuchet MS"/>
              <a:ea typeface="Trebuchet MS"/>
              <a:cs typeface="Trebuchet MS"/>
              <a:sym typeface="Trebuchet MS"/>
            </a:endParaRPr>
          </a:p>
        </p:txBody>
      </p:sp>
      <p:sp>
        <p:nvSpPr>
          <p:cNvPr id="224" name="Google Shape;224;p39"/>
          <p:cNvSpPr txBox="1"/>
          <p:nvPr/>
        </p:nvSpPr>
        <p:spPr>
          <a:xfrm>
            <a:off x="209375" y="755125"/>
            <a:ext cx="4256700" cy="3536100"/>
          </a:xfrm>
          <a:prstGeom prst="rect">
            <a:avLst/>
          </a:prstGeom>
          <a:solidFill>
            <a:srgbClr val="FCE5CD"/>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u="sng">
                <a:solidFill>
                  <a:srgbClr val="0000FF"/>
                </a:solidFill>
                <a:latin typeface="Trebuchet MS"/>
                <a:ea typeface="Trebuchet MS"/>
                <a:cs typeface="Trebuchet MS"/>
                <a:sym typeface="Trebuchet MS"/>
              </a:rPr>
              <a:t>Thread-1</a:t>
            </a:r>
            <a:endParaRPr b="1" i="1" sz="1800" u="sng">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Take packet(s) of Maggi, and a bowl.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Gather a Washed Pan, Spoon, Induction Stove, Water.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Water to the Pan.</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Heat the water for 30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the Maggi Masala and stir it with the spoon.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Let the water and masala boil for 20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Break the Maggi cake into two.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to the pan.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Stir the Maggi every few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Keep heating until the water has evaporated and the noodles have softened up.</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Turn off the induction Stove.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Pour the Maggi into a bowl, and eat. </a:t>
            </a:r>
            <a:endParaRPr i="1" sz="1300">
              <a:latin typeface="Trebuchet MS"/>
              <a:ea typeface="Trebuchet MS"/>
              <a:cs typeface="Trebuchet MS"/>
              <a:sym typeface="Trebuchet MS"/>
            </a:endParaRPr>
          </a:p>
        </p:txBody>
      </p:sp>
      <p:sp>
        <p:nvSpPr>
          <p:cNvPr id="225" name="Google Shape;225;p39"/>
          <p:cNvSpPr txBox="1"/>
          <p:nvPr/>
        </p:nvSpPr>
        <p:spPr>
          <a:xfrm>
            <a:off x="4709050" y="755125"/>
            <a:ext cx="4256700" cy="3536100"/>
          </a:xfrm>
          <a:prstGeom prst="rect">
            <a:avLst/>
          </a:prstGeom>
          <a:solidFill>
            <a:srgbClr val="D9EAD3"/>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u="sng">
                <a:solidFill>
                  <a:srgbClr val="0000FF"/>
                </a:solidFill>
                <a:latin typeface="Trebuchet MS"/>
                <a:ea typeface="Trebuchet MS"/>
                <a:cs typeface="Trebuchet MS"/>
                <a:sym typeface="Trebuchet MS"/>
              </a:rPr>
              <a:t>Thread-2</a:t>
            </a:r>
            <a:endParaRPr sz="1700">
              <a:latin typeface="Trebuchet MS"/>
              <a:ea typeface="Trebuchet MS"/>
              <a:cs typeface="Trebuchet MS"/>
              <a:sym typeface="Trebuchet MS"/>
            </a:endParaRPr>
          </a:p>
          <a:p>
            <a:pPr indent="0" lvl="0" marL="0" rtl="0" algn="l">
              <a:spcBef>
                <a:spcPts val="0"/>
              </a:spcBef>
              <a:spcAft>
                <a:spcPts val="0"/>
              </a:spcAft>
              <a:buNone/>
            </a:pPr>
            <a:r>
              <a:t/>
            </a:r>
            <a:endParaRPr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Take the coffee beans, the Percolator Pot, a coffee mug, and creamer.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 Gather the Spoon, Induction Stove, the Water.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the beans with a Spoon to the Percolator Pot.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Water to the Pot.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Close the Pot and put it on the Induction Stove.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Heat the Percolator Pot for 5 mins until it starts steaming.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Steam for 2 more mins.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Turn off the Induction Stove.</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Pour the coffee from the Percolator Pot into the Coffee Mug.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Creamer, and drink the coffee. </a:t>
            </a:r>
            <a:endParaRPr i="1" sz="1300">
              <a:latin typeface="Trebuchet MS"/>
              <a:ea typeface="Trebuchet MS"/>
              <a:cs typeface="Trebuchet MS"/>
              <a:sym typeface="Trebuchet MS"/>
            </a:endParaRPr>
          </a:p>
        </p:txBody>
      </p:sp>
      <p:sp>
        <p:nvSpPr>
          <p:cNvPr id="226" name="Google Shape;226;p39"/>
          <p:cNvSpPr txBox="1"/>
          <p:nvPr/>
        </p:nvSpPr>
        <p:spPr>
          <a:xfrm>
            <a:off x="302375" y="1517700"/>
            <a:ext cx="4020000" cy="23700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9"/>
          <p:cNvSpPr txBox="1"/>
          <p:nvPr/>
        </p:nvSpPr>
        <p:spPr>
          <a:xfrm>
            <a:off x="4827400" y="1737125"/>
            <a:ext cx="4020000" cy="17817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9"/>
          <p:cNvSpPr txBox="1"/>
          <p:nvPr/>
        </p:nvSpPr>
        <p:spPr>
          <a:xfrm>
            <a:off x="210375" y="4494825"/>
            <a:ext cx="8755500" cy="5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 sz="1600">
                <a:solidFill>
                  <a:srgbClr val="FF9900"/>
                </a:solidFill>
                <a:latin typeface="Trebuchet MS"/>
                <a:ea typeface="Trebuchet MS"/>
                <a:cs typeface="Trebuchet MS"/>
                <a:sym typeface="Trebuchet MS"/>
              </a:rPr>
              <a:t>There are limited blocks of instructions that access the shared components (variables).</a:t>
            </a:r>
            <a:endParaRPr b="1" i="1" sz="1600">
              <a:solidFill>
                <a:srgbClr val="FF9900"/>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p:tgtEl>
                                          <p:spTgt spid="2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1000"/>
                                        <p:tgtEl>
                                          <p:spTgt spid="2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nvSpPr>
        <p:spPr>
          <a:xfrm>
            <a:off x="253500" y="1823725"/>
            <a:ext cx="86370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0"/>
              </a:spcAft>
              <a:buNone/>
            </a:pPr>
            <a:r>
              <a:rPr lang="en" sz="2900">
                <a:solidFill>
                  <a:srgbClr val="0000FF"/>
                </a:solidFill>
                <a:latin typeface="Trebuchet MS"/>
                <a:ea typeface="Trebuchet MS"/>
                <a:cs typeface="Trebuchet MS"/>
                <a:sym typeface="Trebuchet MS"/>
              </a:rPr>
              <a:t>Critical Section</a:t>
            </a:r>
            <a:endParaRPr sz="2800">
              <a:solidFill>
                <a:srgbClr val="0000FF"/>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nvSpPr>
        <p:spPr>
          <a:xfrm>
            <a:off x="156125" y="120050"/>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Critical Section</a:t>
            </a:r>
            <a:endParaRPr b="1" i="1" sz="2100" u="sng">
              <a:solidFill>
                <a:srgbClr val="2749FF"/>
              </a:solidFill>
              <a:latin typeface="Trebuchet MS"/>
              <a:ea typeface="Trebuchet MS"/>
              <a:cs typeface="Trebuchet MS"/>
              <a:sym typeface="Trebuchet MS"/>
            </a:endParaRPr>
          </a:p>
        </p:txBody>
      </p:sp>
      <p:sp>
        <p:nvSpPr>
          <p:cNvPr id="239" name="Google Shape;239;p41"/>
          <p:cNvSpPr txBox="1"/>
          <p:nvPr/>
        </p:nvSpPr>
        <p:spPr>
          <a:xfrm>
            <a:off x="209375" y="755125"/>
            <a:ext cx="4256700" cy="3536100"/>
          </a:xfrm>
          <a:prstGeom prst="rect">
            <a:avLst/>
          </a:prstGeom>
          <a:solidFill>
            <a:srgbClr val="FCE5CD"/>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u="sng">
                <a:solidFill>
                  <a:srgbClr val="0000FF"/>
                </a:solidFill>
                <a:latin typeface="Trebuchet MS"/>
                <a:ea typeface="Trebuchet MS"/>
                <a:cs typeface="Trebuchet MS"/>
                <a:sym typeface="Trebuchet MS"/>
              </a:rPr>
              <a:t>Thread-1</a:t>
            </a:r>
            <a:endParaRPr b="1" i="1" sz="1800" u="sng">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Take packet(s) of Maggi, and a bowl.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Gather a Washed Pan, Spoon, Induction Stove, Water.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Water to the Pan.</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Heat the water for 30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the Maggi Masala and stir it with the spoon.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Let the water and masala boil for 20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Break the Maggi cake into two.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to the pan.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Stir the Maggi every few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Keep heating until the water has evaporated and the noodles have softened up.</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Turn off the induction Stove.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Pour the Maggi into a bowl, and eat. </a:t>
            </a:r>
            <a:endParaRPr i="1" sz="1300">
              <a:latin typeface="Trebuchet MS"/>
              <a:ea typeface="Trebuchet MS"/>
              <a:cs typeface="Trebuchet MS"/>
              <a:sym typeface="Trebuchet MS"/>
            </a:endParaRPr>
          </a:p>
        </p:txBody>
      </p:sp>
      <p:sp>
        <p:nvSpPr>
          <p:cNvPr id="240" name="Google Shape;240;p41"/>
          <p:cNvSpPr txBox="1"/>
          <p:nvPr/>
        </p:nvSpPr>
        <p:spPr>
          <a:xfrm>
            <a:off x="302375" y="1517700"/>
            <a:ext cx="4020000" cy="23700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p:nvPr/>
        </p:nvSpPr>
        <p:spPr>
          <a:xfrm>
            <a:off x="4466075" y="2324250"/>
            <a:ext cx="933000" cy="495000"/>
          </a:xfrm>
          <a:prstGeom prst="rightArrow">
            <a:avLst>
              <a:gd fmla="val 50000" name="adj1"/>
              <a:gd fmla="val 50000" name="adj2"/>
            </a:avLst>
          </a:prstGeom>
          <a:solidFill>
            <a:srgbClr val="FFFFFF"/>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242" name="Google Shape;242;p41"/>
          <p:cNvSpPr/>
          <p:nvPr/>
        </p:nvSpPr>
        <p:spPr>
          <a:xfrm>
            <a:off x="5479750" y="1833488"/>
            <a:ext cx="2823228" cy="1476522"/>
          </a:xfrm>
          <a:prstGeom prst="flowChartTerminator">
            <a:avLst/>
          </a:prstGeom>
          <a:solidFill>
            <a:srgbClr val="F4CCCC"/>
          </a:solid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000">
                <a:solidFill>
                  <a:srgbClr val="FF0000"/>
                </a:solidFill>
                <a:latin typeface="Trebuchet MS"/>
                <a:ea typeface="Trebuchet MS"/>
                <a:cs typeface="Trebuchet MS"/>
                <a:sym typeface="Trebuchet MS"/>
              </a:rPr>
              <a:t>Critical Section</a:t>
            </a:r>
            <a:endParaRPr b="1" i="1" sz="2000">
              <a:solidFill>
                <a:srgbClr val="FF0000"/>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67" name="Google Shape;67;p15"/>
          <p:cNvSpPr txBox="1"/>
          <p:nvPr/>
        </p:nvSpPr>
        <p:spPr>
          <a:xfrm>
            <a:off x="365400" y="194332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latin typeface="Trebuchet MS"/>
                <a:ea typeface="Trebuchet MS"/>
                <a:cs typeface="Trebuchet MS"/>
                <a:sym typeface="Trebuchet MS"/>
              </a:rPr>
              <a:t>Recap</a:t>
            </a:r>
            <a:endParaRPr sz="2600">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nvSpPr>
        <p:spPr>
          <a:xfrm>
            <a:off x="156125" y="120050"/>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Critical Section</a:t>
            </a:r>
            <a:endParaRPr b="1" i="1" sz="2100" u="sng">
              <a:solidFill>
                <a:srgbClr val="2749FF"/>
              </a:solidFill>
              <a:latin typeface="Trebuchet MS"/>
              <a:ea typeface="Trebuchet MS"/>
              <a:cs typeface="Trebuchet MS"/>
              <a:sym typeface="Trebuchet MS"/>
            </a:endParaRPr>
          </a:p>
        </p:txBody>
      </p:sp>
      <p:sp>
        <p:nvSpPr>
          <p:cNvPr id="248" name="Google Shape;248;p42"/>
          <p:cNvSpPr txBox="1"/>
          <p:nvPr/>
        </p:nvSpPr>
        <p:spPr>
          <a:xfrm>
            <a:off x="253500" y="729425"/>
            <a:ext cx="8637000" cy="4202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 sz="1600">
                <a:solidFill>
                  <a:schemeClr val="dk1"/>
                </a:solidFill>
                <a:latin typeface="Trebuchet MS"/>
                <a:ea typeface="Trebuchet MS"/>
                <a:cs typeface="Trebuchet MS"/>
                <a:sym typeface="Trebuchet MS"/>
              </a:rPr>
              <a:t>Consider system of </a:t>
            </a:r>
            <a:r>
              <a:rPr b="1" i="1" lang="en" sz="1600">
                <a:solidFill>
                  <a:schemeClr val="dk1"/>
                </a:solidFill>
                <a:latin typeface="Trebuchet MS"/>
                <a:ea typeface="Trebuchet MS"/>
                <a:cs typeface="Trebuchet MS"/>
                <a:sym typeface="Trebuchet MS"/>
              </a:rPr>
              <a:t>n</a:t>
            </a:r>
            <a:r>
              <a:rPr b="1" lang="en" sz="1600">
                <a:solidFill>
                  <a:schemeClr val="dk1"/>
                </a:solidFill>
                <a:latin typeface="Trebuchet MS"/>
                <a:ea typeface="Trebuchet MS"/>
                <a:cs typeface="Trebuchet MS"/>
                <a:sym typeface="Trebuchet MS"/>
              </a:rPr>
              <a:t> </a:t>
            </a:r>
            <a:r>
              <a:rPr lang="en" sz="1600">
                <a:solidFill>
                  <a:schemeClr val="dk1"/>
                </a:solidFill>
                <a:latin typeface="Trebuchet MS"/>
                <a:ea typeface="Trebuchet MS"/>
                <a:cs typeface="Trebuchet MS"/>
                <a:sym typeface="Trebuchet MS"/>
              </a:rPr>
              <a:t>processes {</a:t>
            </a:r>
            <a:r>
              <a:rPr b="1" i="1" lang="en" sz="1600">
                <a:solidFill>
                  <a:schemeClr val="dk1"/>
                </a:solidFill>
                <a:latin typeface="Trebuchet MS"/>
                <a:ea typeface="Trebuchet MS"/>
                <a:cs typeface="Trebuchet MS"/>
                <a:sym typeface="Trebuchet MS"/>
              </a:rPr>
              <a:t>p</a:t>
            </a:r>
            <a:r>
              <a:rPr b="1" baseline="-25000" i="1" lang="en" sz="1600">
                <a:solidFill>
                  <a:schemeClr val="dk1"/>
                </a:solidFill>
                <a:latin typeface="Trebuchet MS"/>
                <a:ea typeface="Trebuchet MS"/>
                <a:cs typeface="Trebuchet MS"/>
                <a:sym typeface="Trebuchet MS"/>
              </a:rPr>
              <a:t>0</a:t>
            </a:r>
            <a:r>
              <a:rPr b="1" i="1" lang="en" sz="1600">
                <a:solidFill>
                  <a:schemeClr val="dk1"/>
                </a:solidFill>
                <a:latin typeface="Trebuchet MS"/>
                <a:ea typeface="Trebuchet MS"/>
                <a:cs typeface="Trebuchet MS"/>
                <a:sym typeface="Trebuchet MS"/>
              </a:rPr>
              <a:t>, p</a:t>
            </a:r>
            <a:r>
              <a:rPr b="1" baseline="-25000" i="1" lang="en" sz="1600">
                <a:solidFill>
                  <a:schemeClr val="dk1"/>
                </a:solidFill>
                <a:latin typeface="Trebuchet MS"/>
                <a:ea typeface="Trebuchet MS"/>
                <a:cs typeface="Trebuchet MS"/>
                <a:sym typeface="Trebuchet MS"/>
              </a:rPr>
              <a:t>1</a:t>
            </a:r>
            <a:r>
              <a:rPr b="1" i="1" lang="en" sz="1600">
                <a:solidFill>
                  <a:schemeClr val="dk1"/>
                </a:solidFill>
                <a:latin typeface="Trebuchet MS"/>
                <a:ea typeface="Trebuchet MS"/>
                <a:cs typeface="Trebuchet MS"/>
                <a:sym typeface="Trebuchet MS"/>
              </a:rPr>
              <a:t>, … p</a:t>
            </a:r>
            <a:r>
              <a:rPr b="1" baseline="-25000" i="1" lang="en" sz="1600">
                <a:solidFill>
                  <a:schemeClr val="dk1"/>
                </a:solidFill>
                <a:latin typeface="Trebuchet MS"/>
                <a:ea typeface="Trebuchet MS"/>
                <a:cs typeface="Trebuchet MS"/>
                <a:sym typeface="Trebuchet MS"/>
              </a:rPr>
              <a:t>n-1</a:t>
            </a:r>
            <a:r>
              <a:rPr lang="en" sz="1600">
                <a:solidFill>
                  <a:schemeClr val="dk1"/>
                </a:solidFill>
                <a:latin typeface="Trebuchet MS"/>
                <a:ea typeface="Trebuchet MS"/>
                <a:cs typeface="Trebuchet MS"/>
                <a:sym typeface="Trebuchet MS"/>
              </a:rPr>
              <a:t>}</a:t>
            </a:r>
            <a:endParaRPr sz="1600">
              <a:solidFill>
                <a:schemeClr val="dk1"/>
              </a:solidFill>
              <a:latin typeface="Trebuchet MS"/>
              <a:ea typeface="Trebuchet MS"/>
              <a:cs typeface="Trebuchet MS"/>
              <a:sym typeface="Trebuchet MS"/>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latin typeface="Trebuchet MS"/>
                <a:ea typeface="Trebuchet MS"/>
                <a:cs typeface="Trebuchet MS"/>
                <a:sym typeface="Trebuchet MS"/>
              </a:rPr>
              <a:t>Each process has </a:t>
            </a:r>
            <a:r>
              <a:rPr b="1" i="1" lang="en" sz="1600" u="sng">
                <a:solidFill>
                  <a:srgbClr val="2749FF"/>
                </a:solidFill>
                <a:latin typeface="Trebuchet MS"/>
                <a:ea typeface="Trebuchet MS"/>
                <a:cs typeface="Trebuchet MS"/>
                <a:sym typeface="Trebuchet MS"/>
              </a:rPr>
              <a:t>critical section</a:t>
            </a:r>
            <a:r>
              <a:rPr b="1" lang="en" sz="1600">
                <a:solidFill>
                  <a:srgbClr val="2749FF"/>
                </a:solidFill>
                <a:latin typeface="Trebuchet MS"/>
                <a:ea typeface="Trebuchet MS"/>
                <a:cs typeface="Trebuchet MS"/>
                <a:sym typeface="Trebuchet MS"/>
              </a:rPr>
              <a:t> </a:t>
            </a:r>
            <a:r>
              <a:rPr lang="en" sz="1600">
                <a:solidFill>
                  <a:schemeClr val="dk1"/>
                </a:solidFill>
                <a:latin typeface="Trebuchet MS"/>
                <a:ea typeface="Trebuchet MS"/>
                <a:cs typeface="Trebuchet MS"/>
                <a:sym typeface="Trebuchet MS"/>
              </a:rPr>
              <a:t>segment of code</a:t>
            </a:r>
            <a:endParaRPr sz="1600">
              <a:solidFill>
                <a:schemeClr val="dk1"/>
              </a:solidFill>
              <a:latin typeface="Trebuchet MS"/>
              <a:ea typeface="Trebuchet MS"/>
              <a:cs typeface="Trebuchet MS"/>
              <a:sym typeface="Trebuchet MS"/>
            </a:endParaRPr>
          </a:p>
          <a:p>
            <a:pPr indent="-330200" lvl="1" marL="914400" rtl="0" algn="l">
              <a:lnSpc>
                <a:spcPct val="115000"/>
              </a:lnSpc>
              <a:spcBef>
                <a:spcPts val="1000"/>
              </a:spcBef>
              <a:spcAft>
                <a:spcPts val="0"/>
              </a:spcAft>
              <a:buClr>
                <a:srgbClr val="FF9900"/>
              </a:buClr>
              <a:buSzPts val="1600"/>
              <a:buFont typeface="Trebuchet MS"/>
              <a:buChar char="●"/>
            </a:pPr>
            <a:r>
              <a:rPr b="1" i="1" lang="en" sz="1600">
                <a:solidFill>
                  <a:srgbClr val="FF9900"/>
                </a:solidFill>
                <a:latin typeface="Trebuchet MS"/>
                <a:ea typeface="Trebuchet MS"/>
                <a:cs typeface="Trebuchet MS"/>
                <a:sym typeface="Trebuchet MS"/>
              </a:rPr>
              <a:t>Process may be changing common variables, updating table, writing file, etc</a:t>
            </a:r>
            <a:endParaRPr b="1" i="1" sz="1600">
              <a:solidFill>
                <a:srgbClr val="FF9900"/>
              </a:solidFill>
              <a:latin typeface="Trebuchet MS"/>
              <a:ea typeface="Trebuchet MS"/>
              <a:cs typeface="Trebuchet MS"/>
              <a:sym typeface="Trebuchet MS"/>
            </a:endParaRPr>
          </a:p>
          <a:p>
            <a:pPr indent="-330200" lvl="1" marL="914400" rtl="0" algn="l">
              <a:lnSpc>
                <a:spcPct val="115000"/>
              </a:lnSpc>
              <a:spcBef>
                <a:spcPts val="1000"/>
              </a:spcBef>
              <a:spcAft>
                <a:spcPts val="0"/>
              </a:spcAft>
              <a:buClr>
                <a:srgbClr val="FF9900"/>
              </a:buClr>
              <a:buSzPts val="1600"/>
              <a:buFont typeface="Trebuchet MS"/>
              <a:buChar char="●"/>
            </a:pPr>
            <a:r>
              <a:rPr b="1" i="1" lang="en" sz="1600">
                <a:solidFill>
                  <a:srgbClr val="FF9900"/>
                </a:solidFill>
                <a:latin typeface="Trebuchet MS"/>
                <a:ea typeface="Trebuchet MS"/>
                <a:cs typeface="Trebuchet MS"/>
                <a:sym typeface="Trebuchet MS"/>
              </a:rPr>
              <a:t>When one process in critical section, no other may be in its critical section</a:t>
            </a:r>
            <a:endParaRPr b="1" i="1" sz="1600">
              <a:solidFill>
                <a:srgbClr val="FF9900"/>
              </a:solidFill>
              <a:latin typeface="Trebuchet MS"/>
              <a:ea typeface="Trebuchet MS"/>
              <a:cs typeface="Trebuchet MS"/>
              <a:sym typeface="Trebuchet MS"/>
            </a:endParaRPr>
          </a:p>
          <a:p>
            <a:pPr indent="-330200" lvl="0" marL="457200" rtl="0" algn="l">
              <a:lnSpc>
                <a:spcPct val="115000"/>
              </a:lnSpc>
              <a:spcBef>
                <a:spcPts val="1000"/>
              </a:spcBef>
              <a:spcAft>
                <a:spcPts val="0"/>
              </a:spcAft>
              <a:buClr>
                <a:schemeClr val="dk1"/>
              </a:buClr>
              <a:buSzPts val="1600"/>
              <a:buChar char="●"/>
            </a:pPr>
            <a:r>
              <a:rPr b="1" i="1" lang="en" sz="1600">
                <a:solidFill>
                  <a:schemeClr val="dk1"/>
                </a:solidFill>
                <a:latin typeface="Trebuchet MS"/>
                <a:ea typeface="Trebuchet MS"/>
                <a:cs typeface="Trebuchet MS"/>
                <a:sym typeface="Trebuchet MS"/>
              </a:rPr>
              <a:t>Critical section problem </a:t>
            </a:r>
            <a:r>
              <a:rPr lang="en" sz="1600">
                <a:solidFill>
                  <a:schemeClr val="dk1"/>
                </a:solidFill>
                <a:latin typeface="Trebuchet MS"/>
                <a:ea typeface="Trebuchet MS"/>
                <a:cs typeface="Trebuchet MS"/>
                <a:sym typeface="Trebuchet MS"/>
              </a:rPr>
              <a:t>is to design protocol to solve this.</a:t>
            </a:r>
            <a:endParaRPr sz="1600">
              <a:solidFill>
                <a:schemeClr val="dk1"/>
              </a:solidFill>
              <a:latin typeface="Trebuchet MS"/>
              <a:ea typeface="Trebuchet MS"/>
              <a:cs typeface="Trebuchet MS"/>
              <a:sym typeface="Trebuchet MS"/>
            </a:endParaRPr>
          </a:p>
          <a:p>
            <a:pPr indent="-330200" lvl="0" marL="457200" rtl="0" algn="l">
              <a:lnSpc>
                <a:spcPct val="115000"/>
              </a:lnSpc>
              <a:spcBef>
                <a:spcPts val="1200"/>
              </a:spcBef>
              <a:spcAft>
                <a:spcPts val="1000"/>
              </a:spcAft>
              <a:buClr>
                <a:schemeClr val="dk1"/>
              </a:buClr>
              <a:buSzPts val="1600"/>
              <a:buChar char="●"/>
            </a:pPr>
            <a:r>
              <a:rPr lang="en" sz="1600">
                <a:solidFill>
                  <a:schemeClr val="dk1"/>
                </a:solidFill>
                <a:latin typeface="Trebuchet MS"/>
                <a:ea typeface="Trebuchet MS"/>
                <a:cs typeface="Trebuchet MS"/>
                <a:sym typeface="Trebuchet MS"/>
              </a:rPr>
              <a:t>Each process must ask permission to enter critical section in </a:t>
            </a:r>
            <a:r>
              <a:rPr b="1" lang="en" sz="1600">
                <a:solidFill>
                  <a:srgbClr val="2749FF"/>
                </a:solidFill>
                <a:latin typeface="Trebuchet MS"/>
                <a:ea typeface="Trebuchet MS"/>
                <a:cs typeface="Trebuchet MS"/>
                <a:sym typeface="Trebuchet MS"/>
              </a:rPr>
              <a:t>entry section</a:t>
            </a:r>
            <a:r>
              <a:rPr lang="en" sz="1600">
                <a:solidFill>
                  <a:schemeClr val="dk1"/>
                </a:solidFill>
                <a:latin typeface="Trebuchet MS"/>
                <a:ea typeface="Trebuchet MS"/>
                <a:cs typeface="Trebuchet MS"/>
                <a:sym typeface="Trebuchet MS"/>
              </a:rPr>
              <a:t>, may follow critical section with </a:t>
            </a:r>
            <a:r>
              <a:rPr b="1" lang="en" sz="1600">
                <a:solidFill>
                  <a:srgbClr val="2749FF"/>
                </a:solidFill>
                <a:latin typeface="Trebuchet MS"/>
                <a:ea typeface="Trebuchet MS"/>
                <a:cs typeface="Trebuchet MS"/>
                <a:sym typeface="Trebuchet MS"/>
              </a:rPr>
              <a:t>exit section</a:t>
            </a:r>
            <a:r>
              <a:rPr lang="en" sz="1600">
                <a:solidFill>
                  <a:schemeClr val="dk1"/>
                </a:solidFill>
                <a:latin typeface="Trebuchet MS"/>
                <a:ea typeface="Trebuchet MS"/>
                <a:cs typeface="Trebuchet MS"/>
                <a:sym typeface="Trebuchet MS"/>
              </a:rPr>
              <a:t>, then </a:t>
            </a:r>
            <a:r>
              <a:rPr b="1" lang="en" sz="1600">
                <a:solidFill>
                  <a:srgbClr val="2749FF"/>
                </a:solidFill>
                <a:latin typeface="Trebuchet MS"/>
                <a:ea typeface="Trebuchet MS"/>
                <a:cs typeface="Trebuchet MS"/>
                <a:sym typeface="Trebuchet MS"/>
              </a:rPr>
              <a:t>remainder section.</a:t>
            </a:r>
            <a:endParaRPr sz="1600">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nvSpPr>
        <p:spPr>
          <a:xfrm>
            <a:off x="156125" y="120050"/>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Critical Section</a:t>
            </a:r>
            <a:endParaRPr b="1" i="1" sz="2100" u="sng">
              <a:solidFill>
                <a:srgbClr val="2749FF"/>
              </a:solidFill>
              <a:latin typeface="Trebuchet MS"/>
              <a:ea typeface="Trebuchet MS"/>
              <a:cs typeface="Trebuchet MS"/>
              <a:sym typeface="Trebuchet MS"/>
            </a:endParaRPr>
          </a:p>
        </p:txBody>
      </p:sp>
      <p:pic>
        <p:nvPicPr>
          <p:cNvPr id="254" name="Google Shape;254;p43"/>
          <p:cNvPicPr preferRelativeResize="0"/>
          <p:nvPr/>
        </p:nvPicPr>
        <p:blipFill>
          <a:blip r:embed="rId3">
            <a:alphaModFix/>
          </a:blip>
          <a:stretch>
            <a:fillRect/>
          </a:stretch>
        </p:blipFill>
        <p:spPr>
          <a:xfrm>
            <a:off x="460675" y="668763"/>
            <a:ext cx="5229974" cy="4064224"/>
          </a:xfrm>
          <a:prstGeom prst="rect">
            <a:avLst/>
          </a:prstGeom>
          <a:noFill/>
          <a:ln>
            <a:noFill/>
          </a:ln>
        </p:spPr>
      </p:pic>
      <p:sp>
        <p:nvSpPr>
          <p:cNvPr id="255" name="Google Shape;255;p43"/>
          <p:cNvSpPr txBox="1"/>
          <p:nvPr/>
        </p:nvSpPr>
        <p:spPr>
          <a:xfrm>
            <a:off x="4531425" y="396875"/>
            <a:ext cx="4144800" cy="40401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rgbClr val="2749FF"/>
              </a:buClr>
              <a:buSzPts val="1400"/>
              <a:buFont typeface="Trebuchet MS"/>
              <a:buChar char="●"/>
            </a:pPr>
            <a:r>
              <a:rPr b="1" i="1" lang="en">
                <a:solidFill>
                  <a:srgbClr val="2749FF"/>
                </a:solidFill>
                <a:latin typeface="Trebuchet MS"/>
                <a:ea typeface="Trebuchet MS"/>
                <a:cs typeface="Trebuchet MS"/>
                <a:sym typeface="Trebuchet MS"/>
              </a:rPr>
              <a:t>Entry Section - Acquiring Handkerchief from the Slab.</a:t>
            </a:r>
            <a:endParaRPr b="1" i="1">
              <a:solidFill>
                <a:srgbClr val="2749FF"/>
              </a:solidFill>
              <a:latin typeface="Trebuchet MS"/>
              <a:ea typeface="Trebuchet MS"/>
              <a:cs typeface="Trebuchet MS"/>
              <a:sym typeface="Trebuchet MS"/>
            </a:endParaRPr>
          </a:p>
          <a:p>
            <a:pPr indent="-317500" lvl="0" marL="457200" rtl="0" algn="l">
              <a:spcBef>
                <a:spcPts val="1000"/>
              </a:spcBef>
              <a:spcAft>
                <a:spcPts val="0"/>
              </a:spcAft>
              <a:buClr>
                <a:srgbClr val="2749FF"/>
              </a:buClr>
              <a:buSzPts val="1400"/>
              <a:buFont typeface="Trebuchet MS"/>
              <a:buChar char="●"/>
            </a:pPr>
            <a:r>
              <a:rPr b="1" i="1" lang="en">
                <a:solidFill>
                  <a:srgbClr val="2749FF"/>
                </a:solidFill>
                <a:latin typeface="Trebuchet MS"/>
                <a:ea typeface="Trebuchet MS"/>
                <a:cs typeface="Trebuchet MS"/>
                <a:sym typeface="Trebuchet MS"/>
              </a:rPr>
              <a:t>Critical Section - Cooking Maggi</a:t>
            </a:r>
            <a:endParaRPr b="1" i="1">
              <a:solidFill>
                <a:srgbClr val="2749FF"/>
              </a:solidFill>
              <a:latin typeface="Trebuchet MS"/>
              <a:ea typeface="Trebuchet MS"/>
              <a:cs typeface="Trebuchet MS"/>
              <a:sym typeface="Trebuchet MS"/>
            </a:endParaRPr>
          </a:p>
          <a:p>
            <a:pPr indent="-317500" lvl="0" marL="457200" rtl="0" algn="l">
              <a:spcBef>
                <a:spcPts val="1000"/>
              </a:spcBef>
              <a:spcAft>
                <a:spcPts val="0"/>
              </a:spcAft>
              <a:buClr>
                <a:srgbClr val="2749FF"/>
              </a:buClr>
              <a:buSzPts val="1400"/>
              <a:buFont typeface="Trebuchet MS"/>
              <a:buChar char="●"/>
            </a:pPr>
            <a:r>
              <a:rPr b="1" i="1" lang="en">
                <a:solidFill>
                  <a:srgbClr val="2749FF"/>
                </a:solidFill>
                <a:latin typeface="Trebuchet MS"/>
                <a:ea typeface="Trebuchet MS"/>
                <a:cs typeface="Trebuchet MS"/>
                <a:sym typeface="Trebuchet MS"/>
              </a:rPr>
              <a:t>Exit Section - Putting the Handkerchief back on the slab. </a:t>
            </a:r>
            <a:endParaRPr b="1" i="1">
              <a:solidFill>
                <a:srgbClr val="2749FF"/>
              </a:solidFill>
              <a:latin typeface="Trebuchet MS"/>
              <a:ea typeface="Trebuchet MS"/>
              <a:cs typeface="Trebuchet MS"/>
              <a:sym typeface="Trebuchet MS"/>
            </a:endParaRPr>
          </a:p>
          <a:p>
            <a:pPr indent="-317500" lvl="0" marL="457200" rtl="0" algn="l">
              <a:spcBef>
                <a:spcPts val="1000"/>
              </a:spcBef>
              <a:spcAft>
                <a:spcPts val="1000"/>
              </a:spcAft>
              <a:buClr>
                <a:srgbClr val="2749FF"/>
              </a:buClr>
              <a:buSzPts val="1400"/>
              <a:buFont typeface="Trebuchet MS"/>
              <a:buChar char="●"/>
            </a:pPr>
            <a:r>
              <a:rPr b="1" i="1" lang="en">
                <a:solidFill>
                  <a:srgbClr val="2749FF"/>
                </a:solidFill>
                <a:latin typeface="Trebuchet MS"/>
                <a:ea typeface="Trebuchet MS"/>
                <a:cs typeface="Trebuchet MS"/>
                <a:sym typeface="Trebuchet MS"/>
              </a:rPr>
              <a:t>Remainder Section - Remaining Steps</a:t>
            </a:r>
            <a:endParaRPr b="1" i="1">
              <a:solidFill>
                <a:srgbClr val="2749FF"/>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nvSpPr>
        <p:spPr>
          <a:xfrm>
            <a:off x="156100" y="184950"/>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Critical Section - Theoretical Construct</a:t>
            </a:r>
            <a:endParaRPr b="1" i="1" sz="2100" u="sng">
              <a:solidFill>
                <a:srgbClr val="2749FF"/>
              </a:solidFill>
              <a:latin typeface="Trebuchet MS"/>
              <a:ea typeface="Trebuchet MS"/>
              <a:cs typeface="Trebuchet MS"/>
              <a:sym typeface="Trebuchet MS"/>
            </a:endParaRPr>
          </a:p>
        </p:txBody>
      </p:sp>
      <p:sp>
        <p:nvSpPr>
          <p:cNvPr id="261" name="Google Shape;261;p44"/>
          <p:cNvSpPr txBox="1"/>
          <p:nvPr/>
        </p:nvSpPr>
        <p:spPr>
          <a:xfrm>
            <a:off x="307500" y="924125"/>
            <a:ext cx="8529000" cy="2896200"/>
          </a:xfrm>
          <a:prstGeom prst="rect">
            <a:avLst/>
          </a:prstGeom>
          <a:solidFill>
            <a:srgbClr val="EAD1DC"/>
          </a:solidFill>
          <a:ln>
            <a:noFill/>
          </a:ln>
        </p:spPr>
        <p:txBody>
          <a:bodyPr anchorCtr="0" anchor="t" bIns="91425" lIns="91425" spcFirstLastPara="1" rIns="91425" wrap="square" tIns="91425">
            <a:noAutofit/>
          </a:bodyPr>
          <a:lstStyle/>
          <a:p>
            <a:pPr indent="-254000" lvl="0" marL="254000" rtl="0" algn="l">
              <a:lnSpc>
                <a:spcPct val="115000"/>
              </a:lnSpc>
              <a:spcBef>
                <a:spcPts val="0"/>
              </a:spcBef>
              <a:spcAft>
                <a:spcPts val="0"/>
              </a:spcAft>
              <a:buNone/>
            </a:pPr>
            <a:r>
              <a:rPr i="1" lang="en" sz="1350">
                <a:solidFill>
                  <a:schemeClr val="dk1"/>
                </a:solidFill>
                <a:latin typeface="Trebuchet MS"/>
                <a:ea typeface="Trebuchet MS"/>
                <a:cs typeface="Trebuchet MS"/>
                <a:sym typeface="Trebuchet MS"/>
              </a:rPr>
              <a:t>1.   </a:t>
            </a:r>
            <a:r>
              <a:rPr b="1" i="1" lang="en" sz="1350">
                <a:solidFill>
                  <a:srgbClr val="2749FF"/>
                </a:solidFill>
                <a:latin typeface="Trebuchet MS"/>
                <a:ea typeface="Trebuchet MS"/>
                <a:cs typeface="Trebuchet MS"/>
                <a:sym typeface="Trebuchet MS"/>
              </a:rPr>
              <a:t>Mutual Exclusion </a:t>
            </a:r>
            <a:r>
              <a:rPr i="1" lang="en" sz="1350">
                <a:solidFill>
                  <a:schemeClr val="dk1"/>
                </a:solidFill>
                <a:latin typeface="Trebuchet MS"/>
                <a:ea typeface="Trebuchet MS"/>
                <a:cs typeface="Trebuchet MS"/>
                <a:sym typeface="Trebuchet MS"/>
              </a:rPr>
              <a:t>- If process </a:t>
            </a:r>
            <a:r>
              <a:rPr b="1" i="1" lang="en" sz="1350">
                <a:solidFill>
                  <a:schemeClr val="dk1"/>
                </a:solidFill>
                <a:latin typeface="Trebuchet MS"/>
                <a:ea typeface="Trebuchet MS"/>
                <a:cs typeface="Trebuchet MS"/>
                <a:sym typeface="Trebuchet MS"/>
              </a:rPr>
              <a:t>P</a:t>
            </a:r>
            <a:r>
              <a:rPr b="1" baseline="-25000" i="1" lang="en" sz="900">
                <a:solidFill>
                  <a:schemeClr val="dk1"/>
                </a:solidFill>
                <a:latin typeface="Trebuchet MS"/>
                <a:ea typeface="Trebuchet MS"/>
                <a:cs typeface="Trebuchet MS"/>
                <a:sym typeface="Trebuchet MS"/>
              </a:rPr>
              <a:t>i</a:t>
            </a:r>
            <a:r>
              <a:rPr b="1" i="1" lang="en" sz="1350">
                <a:solidFill>
                  <a:schemeClr val="dk1"/>
                </a:solidFill>
                <a:latin typeface="Trebuchet MS"/>
                <a:ea typeface="Trebuchet MS"/>
                <a:cs typeface="Trebuchet MS"/>
                <a:sym typeface="Trebuchet MS"/>
              </a:rPr>
              <a:t> </a:t>
            </a:r>
            <a:r>
              <a:rPr i="1" lang="en" sz="1350">
                <a:solidFill>
                  <a:schemeClr val="dk1"/>
                </a:solidFill>
                <a:latin typeface="Trebuchet MS"/>
                <a:ea typeface="Trebuchet MS"/>
                <a:cs typeface="Trebuchet MS"/>
                <a:sym typeface="Trebuchet MS"/>
              </a:rPr>
              <a:t>is executing in its critical section, then no other processes can be executing in their critical sections</a:t>
            </a:r>
            <a:endParaRPr i="1" sz="1350">
              <a:solidFill>
                <a:schemeClr val="dk1"/>
              </a:solidFill>
              <a:latin typeface="Trebuchet MS"/>
              <a:ea typeface="Trebuchet MS"/>
              <a:cs typeface="Trebuchet MS"/>
              <a:sym typeface="Trebuchet MS"/>
            </a:endParaRPr>
          </a:p>
          <a:p>
            <a:pPr indent="-254000" lvl="0" marL="254000" rtl="0" algn="l">
              <a:lnSpc>
                <a:spcPct val="115000"/>
              </a:lnSpc>
              <a:spcBef>
                <a:spcPts val="600"/>
              </a:spcBef>
              <a:spcAft>
                <a:spcPts val="0"/>
              </a:spcAft>
              <a:buNone/>
            </a:pPr>
            <a:r>
              <a:rPr i="1" lang="en" sz="1350">
                <a:solidFill>
                  <a:schemeClr val="dk1"/>
                </a:solidFill>
                <a:latin typeface="Trebuchet MS"/>
                <a:ea typeface="Trebuchet MS"/>
                <a:cs typeface="Trebuchet MS"/>
                <a:sym typeface="Trebuchet MS"/>
              </a:rPr>
              <a:t>2.   </a:t>
            </a:r>
            <a:r>
              <a:rPr b="1" i="1" lang="en" sz="1350">
                <a:solidFill>
                  <a:srgbClr val="2749FF"/>
                </a:solidFill>
                <a:latin typeface="Trebuchet MS"/>
                <a:ea typeface="Trebuchet MS"/>
                <a:cs typeface="Trebuchet MS"/>
                <a:sym typeface="Trebuchet MS"/>
              </a:rPr>
              <a:t>Progress</a:t>
            </a:r>
            <a:r>
              <a:rPr b="1" i="1" lang="en" sz="1350">
                <a:solidFill>
                  <a:schemeClr val="dk1"/>
                </a:solidFill>
                <a:latin typeface="Trebuchet MS"/>
                <a:ea typeface="Trebuchet MS"/>
                <a:cs typeface="Trebuchet MS"/>
                <a:sym typeface="Trebuchet MS"/>
              </a:rPr>
              <a:t> </a:t>
            </a:r>
            <a:r>
              <a:rPr i="1" lang="en" sz="1350">
                <a:solidFill>
                  <a:schemeClr val="dk1"/>
                </a:solidFill>
                <a:latin typeface="Trebuchet MS"/>
                <a:ea typeface="Trebuchet MS"/>
                <a:cs typeface="Trebuchet MS"/>
                <a:sym typeface="Trebuchet MS"/>
              </a:rPr>
              <a:t>- If no process is executing in its critical section and there exist some processes that wish to enter their critical section, then the selection of the processes that will enter the critical section next cannot be postponed indefinitely</a:t>
            </a:r>
            <a:endParaRPr i="1" sz="1350">
              <a:solidFill>
                <a:schemeClr val="dk1"/>
              </a:solidFill>
              <a:latin typeface="Trebuchet MS"/>
              <a:ea typeface="Trebuchet MS"/>
              <a:cs typeface="Trebuchet MS"/>
              <a:sym typeface="Trebuchet MS"/>
            </a:endParaRPr>
          </a:p>
          <a:p>
            <a:pPr indent="-254000" lvl="0" marL="254000" rtl="0" algn="l">
              <a:lnSpc>
                <a:spcPct val="115000"/>
              </a:lnSpc>
              <a:spcBef>
                <a:spcPts val="600"/>
              </a:spcBef>
              <a:spcAft>
                <a:spcPts val="0"/>
              </a:spcAft>
              <a:buNone/>
            </a:pPr>
            <a:r>
              <a:rPr i="1" lang="en" sz="1350">
                <a:solidFill>
                  <a:schemeClr val="dk1"/>
                </a:solidFill>
                <a:latin typeface="Trebuchet MS"/>
                <a:ea typeface="Trebuchet MS"/>
                <a:cs typeface="Trebuchet MS"/>
                <a:sym typeface="Trebuchet MS"/>
              </a:rPr>
              <a:t>3.  </a:t>
            </a:r>
            <a:r>
              <a:rPr b="1" i="1" lang="en" sz="1350">
                <a:solidFill>
                  <a:srgbClr val="2749FF"/>
                </a:solidFill>
                <a:latin typeface="Trebuchet MS"/>
                <a:ea typeface="Trebuchet MS"/>
                <a:cs typeface="Trebuchet MS"/>
                <a:sym typeface="Trebuchet MS"/>
              </a:rPr>
              <a:t>Bounded Waiting </a:t>
            </a:r>
            <a:r>
              <a:rPr i="1" lang="en" sz="1350">
                <a:solidFill>
                  <a:schemeClr val="dk1"/>
                </a:solidFill>
                <a:latin typeface="Trebuchet MS"/>
                <a:ea typeface="Trebuchet MS"/>
                <a:cs typeface="Trebuchet MS"/>
                <a:sym typeface="Trebuchet MS"/>
              </a:rPr>
              <a:t>-  A bound must exist on the number of times that other processes are allowed to enter their critical sections after a process has made a request to enter its critical section and before that request is granted</a:t>
            </a:r>
            <a:endParaRPr i="1" sz="1350">
              <a:solidFill>
                <a:schemeClr val="dk1"/>
              </a:solidFill>
              <a:latin typeface="Trebuchet MS"/>
              <a:ea typeface="Trebuchet MS"/>
              <a:cs typeface="Trebuchet MS"/>
              <a:sym typeface="Trebuchet MS"/>
            </a:endParaRPr>
          </a:p>
          <a:p>
            <a:pPr indent="-314325" lvl="1" marL="914400" rtl="0" algn="l">
              <a:lnSpc>
                <a:spcPct val="115000"/>
              </a:lnSpc>
              <a:spcBef>
                <a:spcPts val="12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Assume that each process executes at a nonzero speed </a:t>
            </a:r>
            <a:endParaRPr i="1" sz="1350">
              <a:solidFill>
                <a:schemeClr val="dk1"/>
              </a:solidFill>
              <a:latin typeface="Trebuchet MS"/>
              <a:ea typeface="Trebuchet MS"/>
              <a:cs typeface="Trebuchet MS"/>
              <a:sym typeface="Trebuchet MS"/>
            </a:endParaRPr>
          </a:p>
          <a:p>
            <a:pPr indent="-314325" lvl="1" marL="914400" rtl="0" algn="l">
              <a:lnSpc>
                <a:spcPct val="115000"/>
              </a:lnSpc>
              <a:spcBef>
                <a:spcPts val="0"/>
              </a:spcBef>
              <a:spcAft>
                <a:spcPts val="0"/>
              </a:spcAft>
              <a:buClr>
                <a:schemeClr val="dk1"/>
              </a:buClr>
              <a:buSzPts val="1350"/>
              <a:buChar char="●"/>
            </a:pPr>
            <a:r>
              <a:rPr i="1" lang="en" sz="1350">
                <a:solidFill>
                  <a:schemeClr val="dk1"/>
                </a:solidFill>
                <a:latin typeface="Trebuchet MS"/>
                <a:ea typeface="Trebuchet MS"/>
                <a:cs typeface="Trebuchet MS"/>
                <a:sym typeface="Trebuchet MS"/>
              </a:rPr>
              <a:t>No assumption concerning </a:t>
            </a:r>
            <a:r>
              <a:rPr b="1" i="1" lang="en" sz="1350">
                <a:solidFill>
                  <a:srgbClr val="2749FF"/>
                </a:solidFill>
                <a:latin typeface="Trebuchet MS"/>
                <a:ea typeface="Trebuchet MS"/>
                <a:cs typeface="Trebuchet MS"/>
                <a:sym typeface="Trebuchet MS"/>
              </a:rPr>
              <a:t>relative speed </a:t>
            </a:r>
            <a:r>
              <a:rPr i="1" lang="en" sz="1350">
                <a:solidFill>
                  <a:schemeClr val="dk1"/>
                </a:solidFill>
                <a:latin typeface="Trebuchet MS"/>
                <a:ea typeface="Trebuchet MS"/>
                <a:cs typeface="Trebuchet MS"/>
                <a:sym typeface="Trebuchet MS"/>
              </a:rPr>
              <a:t>of the</a:t>
            </a:r>
            <a:r>
              <a:rPr b="1" i="1" lang="en" sz="1350">
                <a:solidFill>
                  <a:schemeClr val="dk1"/>
                </a:solidFill>
                <a:latin typeface="Trebuchet MS"/>
                <a:ea typeface="Trebuchet MS"/>
                <a:cs typeface="Trebuchet MS"/>
                <a:sym typeface="Trebuchet MS"/>
              </a:rPr>
              <a:t> n </a:t>
            </a:r>
            <a:r>
              <a:rPr i="1" lang="en" sz="1350">
                <a:solidFill>
                  <a:schemeClr val="dk1"/>
                </a:solidFill>
                <a:latin typeface="Trebuchet MS"/>
                <a:ea typeface="Trebuchet MS"/>
                <a:cs typeface="Trebuchet MS"/>
                <a:sym typeface="Trebuchet MS"/>
              </a:rPr>
              <a:t>processes</a:t>
            </a:r>
            <a:endParaRPr i="1" sz="1350">
              <a:solidFill>
                <a:schemeClr val="dk1"/>
              </a:solidFill>
              <a:latin typeface="Trebuchet MS"/>
              <a:ea typeface="Trebuchet MS"/>
              <a:cs typeface="Trebuchet MS"/>
              <a:sym typeface="Trebuchet MS"/>
            </a:endParaRPr>
          </a:p>
          <a:p>
            <a:pPr indent="0" lvl="0" marL="0" rtl="0" algn="l">
              <a:spcBef>
                <a:spcPts val="1200"/>
              </a:spcBef>
              <a:spcAft>
                <a:spcPts val="1000"/>
              </a:spcAft>
              <a:buNone/>
            </a:pPr>
            <a:r>
              <a:t/>
            </a:r>
            <a:endParaRPr>
              <a:solidFill>
                <a:srgbClr val="2749FF"/>
              </a:solidFill>
              <a:latin typeface="Trebuchet MS"/>
              <a:ea typeface="Trebuchet MS"/>
              <a:cs typeface="Trebuchet MS"/>
              <a:sym typeface="Trebuchet MS"/>
            </a:endParaRPr>
          </a:p>
        </p:txBody>
      </p:sp>
      <p:sp>
        <p:nvSpPr>
          <p:cNvPr id="262" name="Google Shape;262;p44"/>
          <p:cNvSpPr txBox="1"/>
          <p:nvPr/>
        </p:nvSpPr>
        <p:spPr>
          <a:xfrm>
            <a:off x="2612700" y="4150900"/>
            <a:ext cx="3918600" cy="464700"/>
          </a:xfrm>
          <a:prstGeom prst="rect">
            <a:avLst/>
          </a:prstGeom>
          <a:noFill/>
          <a:ln cap="flat" cmpd="sng" w="9525">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Trebuchet MS"/>
                <a:ea typeface="Trebuchet MS"/>
                <a:cs typeface="Trebuchet MS"/>
                <a:sym typeface="Trebuchet MS"/>
              </a:rPr>
              <a:t>Mutex === </a:t>
            </a:r>
            <a:r>
              <a:rPr b="1" i="1" lang="en" sz="1600" u="sng">
                <a:solidFill>
                  <a:srgbClr val="FF0000"/>
                </a:solidFill>
                <a:latin typeface="Trebuchet MS"/>
                <a:ea typeface="Trebuchet MS"/>
                <a:cs typeface="Trebuchet MS"/>
                <a:sym typeface="Trebuchet MS"/>
              </a:rPr>
              <a:t>Mut</a:t>
            </a:r>
            <a:r>
              <a:rPr b="1" lang="en" sz="1600">
                <a:latin typeface="Trebuchet MS"/>
                <a:ea typeface="Trebuchet MS"/>
                <a:cs typeface="Trebuchet MS"/>
                <a:sym typeface="Trebuchet MS"/>
              </a:rPr>
              <a:t>ual </a:t>
            </a:r>
            <a:r>
              <a:rPr b="1" i="1" lang="en" sz="1600" u="sng">
                <a:solidFill>
                  <a:srgbClr val="FF0000"/>
                </a:solidFill>
                <a:latin typeface="Trebuchet MS"/>
                <a:ea typeface="Trebuchet MS"/>
                <a:cs typeface="Trebuchet MS"/>
                <a:sym typeface="Trebuchet MS"/>
              </a:rPr>
              <a:t>Ex</a:t>
            </a:r>
            <a:r>
              <a:rPr b="1" lang="en" sz="1600">
                <a:latin typeface="Trebuchet MS"/>
                <a:ea typeface="Trebuchet MS"/>
                <a:cs typeface="Trebuchet MS"/>
                <a:sym typeface="Trebuchet MS"/>
              </a:rPr>
              <a:t>clusion</a:t>
            </a:r>
            <a:endParaRPr b="1" sz="1600">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5"/>
          <p:cNvSpPr txBox="1"/>
          <p:nvPr/>
        </p:nvSpPr>
        <p:spPr>
          <a:xfrm>
            <a:off x="253500" y="1945450"/>
            <a:ext cx="8637000" cy="9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700">
                <a:solidFill>
                  <a:srgbClr val="2749FF"/>
                </a:solidFill>
                <a:latin typeface="Trebuchet MS"/>
                <a:ea typeface="Trebuchet MS"/>
                <a:cs typeface="Trebuchet MS"/>
                <a:sym typeface="Trebuchet MS"/>
              </a:rPr>
              <a:t>Question-3: </a:t>
            </a:r>
            <a:r>
              <a:rPr b="1" i="1" lang="en" sz="1700">
                <a:solidFill>
                  <a:srgbClr val="2749FF"/>
                </a:solidFill>
                <a:latin typeface="Trebuchet MS"/>
                <a:ea typeface="Trebuchet MS"/>
                <a:cs typeface="Trebuchet MS"/>
                <a:sym typeface="Trebuchet MS"/>
              </a:rPr>
              <a:t>If not, how do you enforce an order or sequence on it?</a:t>
            </a:r>
            <a:endParaRPr b="1" i="1" sz="1700">
              <a:solidFill>
                <a:srgbClr val="2749FF"/>
              </a:solidFill>
              <a:latin typeface="Trebuchet MS"/>
              <a:ea typeface="Trebuchet MS"/>
              <a:cs typeface="Trebuchet MS"/>
              <a:sym typeface="Trebuchet MS"/>
            </a:endParaRPr>
          </a:p>
          <a:p>
            <a:pPr indent="0" lvl="0" marL="0" rtl="0" algn="ctr">
              <a:spcBef>
                <a:spcPts val="1000"/>
              </a:spcBef>
              <a:spcAft>
                <a:spcPts val="1000"/>
              </a:spcAft>
              <a:buNone/>
            </a:pPr>
            <a:r>
              <a:t/>
            </a:r>
            <a:endParaRPr i="1" sz="1800" u="sng">
              <a:solidFill>
                <a:srgbClr val="0000FF"/>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nvSpPr>
        <p:spPr>
          <a:xfrm>
            <a:off x="144350" y="184950"/>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Peterson’s Algorithm</a:t>
            </a:r>
            <a:endParaRPr b="1" i="1" sz="2100" u="sng">
              <a:solidFill>
                <a:srgbClr val="2749FF"/>
              </a:solidFill>
              <a:latin typeface="Trebuchet MS"/>
              <a:ea typeface="Trebuchet MS"/>
              <a:cs typeface="Trebuchet MS"/>
              <a:sym typeface="Trebuchet MS"/>
            </a:endParaRPr>
          </a:p>
        </p:txBody>
      </p:sp>
      <p:pic>
        <p:nvPicPr>
          <p:cNvPr id="273" name="Google Shape;273;p46"/>
          <p:cNvPicPr preferRelativeResize="0"/>
          <p:nvPr/>
        </p:nvPicPr>
        <p:blipFill>
          <a:blip r:embed="rId3">
            <a:alphaModFix/>
          </a:blip>
          <a:stretch>
            <a:fillRect/>
          </a:stretch>
        </p:blipFill>
        <p:spPr>
          <a:xfrm>
            <a:off x="184925" y="749975"/>
            <a:ext cx="5643675" cy="4088550"/>
          </a:xfrm>
          <a:prstGeom prst="rect">
            <a:avLst/>
          </a:prstGeom>
          <a:noFill/>
          <a:ln>
            <a:noFill/>
          </a:ln>
        </p:spPr>
      </p:pic>
      <p:sp>
        <p:nvSpPr>
          <p:cNvPr id="274" name="Google Shape;274;p46"/>
          <p:cNvSpPr txBox="1"/>
          <p:nvPr/>
        </p:nvSpPr>
        <p:spPr>
          <a:xfrm>
            <a:off x="5925925" y="1800325"/>
            <a:ext cx="3091200" cy="12663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u="sng">
                <a:solidFill>
                  <a:srgbClr val="FF9900"/>
                </a:solidFill>
                <a:latin typeface="Trebuchet MS"/>
                <a:ea typeface="Trebuchet MS"/>
                <a:cs typeface="Trebuchet MS"/>
                <a:sym typeface="Trebuchet MS"/>
              </a:rPr>
              <a:t>Two Variables</a:t>
            </a:r>
            <a:endParaRPr b="1" sz="1600" u="sng">
              <a:solidFill>
                <a:srgbClr val="FF9900"/>
              </a:solidFill>
              <a:latin typeface="Trebuchet MS"/>
              <a:ea typeface="Trebuchet MS"/>
              <a:cs typeface="Trebuchet MS"/>
              <a:sym typeface="Trebuchet MS"/>
            </a:endParaRPr>
          </a:p>
          <a:p>
            <a:pPr indent="0" lvl="0" marL="0" rtl="0" algn="l">
              <a:spcBef>
                <a:spcPts val="0"/>
              </a:spcBef>
              <a:spcAft>
                <a:spcPts val="0"/>
              </a:spcAft>
              <a:buNone/>
            </a:pPr>
            <a:r>
              <a:t/>
            </a:r>
            <a:endParaRPr b="1" i="1">
              <a:solidFill>
                <a:srgbClr val="0000FF"/>
              </a:solidFill>
              <a:latin typeface="Trebuchet MS"/>
              <a:ea typeface="Trebuchet MS"/>
              <a:cs typeface="Trebuchet MS"/>
              <a:sym typeface="Trebuchet MS"/>
            </a:endParaRPr>
          </a:p>
          <a:p>
            <a:pPr indent="-203200" lvl="0" marL="228600" rtl="0" algn="l">
              <a:spcBef>
                <a:spcPts val="0"/>
              </a:spcBef>
              <a:spcAft>
                <a:spcPts val="0"/>
              </a:spcAft>
              <a:buClr>
                <a:srgbClr val="FF9900"/>
              </a:buClr>
              <a:buSzPts val="1400"/>
              <a:buFont typeface="Trebuchet MS"/>
              <a:buChar char="●"/>
            </a:pPr>
            <a:r>
              <a:rPr b="1" i="1" lang="en">
                <a:solidFill>
                  <a:srgbClr val="FF9900"/>
                </a:solidFill>
                <a:latin typeface="Trebuchet MS"/>
                <a:ea typeface="Trebuchet MS"/>
                <a:cs typeface="Trebuchet MS"/>
                <a:sym typeface="Trebuchet MS"/>
              </a:rPr>
              <a:t>Flag - Representing Readiness</a:t>
            </a:r>
            <a:endParaRPr b="1" i="1">
              <a:solidFill>
                <a:srgbClr val="FF9900"/>
              </a:solidFill>
              <a:latin typeface="Trebuchet MS"/>
              <a:ea typeface="Trebuchet MS"/>
              <a:cs typeface="Trebuchet MS"/>
              <a:sym typeface="Trebuchet MS"/>
            </a:endParaRPr>
          </a:p>
          <a:p>
            <a:pPr indent="-203200" lvl="0" marL="228600" rtl="0" algn="l">
              <a:spcBef>
                <a:spcPts val="0"/>
              </a:spcBef>
              <a:spcAft>
                <a:spcPts val="0"/>
              </a:spcAft>
              <a:buClr>
                <a:srgbClr val="FF9900"/>
              </a:buClr>
              <a:buSzPts val="1400"/>
              <a:buFont typeface="Trebuchet MS"/>
              <a:buChar char="●"/>
            </a:pPr>
            <a:r>
              <a:rPr b="1" i="1" lang="en">
                <a:solidFill>
                  <a:srgbClr val="FF9900"/>
                </a:solidFill>
                <a:latin typeface="Trebuchet MS"/>
                <a:ea typeface="Trebuchet MS"/>
                <a:cs typeface="Trebuchet MS"/>
                <a:sym typeface="Trebuchet MS"/>
              </a:rPr>
              <a:t>Turn - Whose turn is it. </a:t>
            </a:r>
            <a:endParaRPr b="1" i="1">
              <a:solidFill>
                <a:srgbClr val="FF9900"/>
              </a:solidFill>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7"/>
          <p:cNvSpPr txBox="1"/>
          <p:nvPr/>
        </p:nvSpPr>
        <p:spPr>
          <a:xfrm>
            <a:off x="152450" y="55125"/>
            <a:ext cx="86370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000" u="sng">
                <a:solidFill>
                  <a:srgbClr val="2749FF"/>
                </a:solidFill>
                <a:latin typeface="Trebuchet MS"/>
                <a:ea typeface="Trebuchet MS"/>
                <a:cs typeface="Trebuchet MS"/>
                <a:sym typeface="Trebuchet MS"/>
              </a:rPr>
              <a:t>Peterson’s Algorithm</a:t>
            </a:r>
            <a:endParaRPr b="1" i="1" sz="1900" u="sng">
              <a:solidFill>
                <a:srgbClr val="2749FF"/>
              </a:solidFill>
              <a:latin typeface="Trebuchet MS"/>
              <a:ea typeface="Trebuchet MS"/>
              <a:cs typeface="Trebuchet MS"/>
              <a:sym typeface="Trebuchet MS"/>
            </a:endParaRPr>
          </a:p>
        </p:txBody>
      </p:sp>
      <p:pic>
        <p:nvPicPr>
          <p:cNvPr id="280" name="Google Shape;280;p47"/>
          <p:cNvPicPr preferRelativeResize="0"/>
          <p:nvPr/>
        </p:nvPicPr>
        <p:blipFill>
          <a:blip r:embed="rId3">
            <a:alphaModFix/>
          </a:blip>
          <a:stretch>
            <a:fillRect/>
          </a:stretch>
        </p:blipFill>
        <p:spPr>
          <a:xfrm>
            <a:off x="1361200" y="526900"/>
            <a:ext cx="6130498" cy="45396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8"/>
          <p:cNvSpPr txBox="1"/>
          <p:nvPr/>
        </p:nvSpPr>
        <p:spPr>
          <a:xfrm>
            <a:off x="156100" y="13627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Peterson’s Algorithm</a:t>
            </a:r>
            <a:endParaRPr b="1" i="1" sz="2100" u="sng">
              <a:solidFill>
                <a:srgbClr val="2749FF"/>
              </a:solidFill>
              <a:latin typeface="Trebuchet MS"/>
              <a:ea typeface="Trebuchet MS"/>
              <a:cs typeface="Trebuchet MS"/>
              <a:sym typeface="Trebuchet MS"/>
            </a:endParaRPr>
          </a:p>
        </p:txBody>
      </p:sp>
      <p:sp>
        <p:nvSpPr>
          <p:cNvPr id="286" name="Google Shape;286;p48"/>
          <p:cNvSpPr txBox="1"/>
          <p:nvPr/>
        </p:nvSpPr>
        <p:spPr>
          <a:xfrm>
            <a:off x="264100" y="761875"/>
            <a:ext cx="8529000" cy="3926700"/>
          </a:xfrm>
          <a:prstGeom prst="rect">
            <a:avLst/>
          </a:prstGeom>
          <a:solidFill>
            <a:srgbClr val="C9DAF8"/>
          </a:solid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FF"/>
              </a:buClr>
              <a:buSzPts val="1400"/>
              <a:buFont typeface="Trebuchet MS"/>
              <a:buChar char="●"/>
            </a:pPr>
            <a:r>
              <a:rPr i="1" lang="en" u="sng">
                <a:solidFill>
                  <a:srgbClr val="0000FF"/>
                </a:solidFill>
                <a:latin typeface="Trebuchet MS"/>
                <a:ea typeface="Trebuchet MS"/>
                <a:cs typeface="Trebuchet MS"/>
                <a:sym typeface="Trebuchet MS"/>
              </a:rPr>
              <a:t>Assume that the </a:t>
            </a:r>
            <a:r>
              <a:rPr b="1" i="1" lang="en" u="sng">
                <a:solidFill>
                  <a:srgbClr val="0000FF"/>
                </a:solidFill>
                <a:latin typeface="Trebuchet MS"/>
                <a:ea typeface="Trebuchet MS"/>
                <a:cs typeface="Trebuchet MS"/>
                <a:sym typeface="Trebuchet MS"/>
              </a:rPr>
              <a:t>load</a:t>
            </a:r>
            <a:r>
              <a:rPr i="1" lang="en" u="sng">
                <a:solidFill>
                  <a:srgbClr val="0000FF"/>
                </a:solidFill>
                <a:latin typeface="Trebuchet MS"/>
                <a:ea typeface="Trebuchet MS"/>
                <a:cs typeface="Trebuchet MS"/>
                <a:sym typeface="Trebuchet MS"/>
              </a:rPr>
              <a:t> and </a:t>
            </a:r>
            <a:r>
              <a:rPr b="1" i="1" lang="en" u="sng">
                <a:solidFill>
                  <a:srgbClr val="0000FF"/>
                </a:solidFill>
                <a:latin typeface="Trebuchet MS"/>
                <a:ea typeface="Trebuchet MS"/>
                <a:cs typeface="Trebuchet MS"/>
                <a:sym typeface="Trebuchet MS"/>
              </a:rPr>
              <a:t>store</a:t>
            </a:r>
            <a:r>
              <a:rPr i="1" lang="en" u="sng">
                <a:solidFill>
                  <a:srgbClr val="0000FF"/>
                </a:solidFill>
                <a:latin typeface="Trebuchet MS"/>
                <a:ea typeface="Trebuchet MS"/>
                <a:cs typeface="Trebuchet MS"/>
                <a:sym typeface="Trebuchet MS"/>
              </a:rPr>
              <a:t> machine-language instructions are atomic; that is, cannot be interrupted</a:t>
            </a:r>
            <a:endParaRPr i="1" u="sng">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i="1" lang="en">
                <a:solidFill>
                  <a:srgbClr val="0000FF"/>
                </a:solidFill>
                <a:latin typeface="Trebuchet MS"/>
                <a:ea typeface="Trebuchet MS"/>
                <a:cs typeface="Trebuchet MS"/>
                <a:sym typeface="Trebuchet MS"/>
              </a:rPr>
              <a:t>The two processes share two variables:</a:t>
            </a:r>
            <a:endParaRPr i="1">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0000FF"/>
              </a:buClr>
              <a:buSzPts val="1400"/>
              <a:buFont typeface="Trebuchet MS"/>
              <a:buChar char="●"/>
            </a:pPr>
            <a:r>
              <a:rPr b="1" i="1" lang="en">
                <a:solidFill>
                  <a:srgbClr val="0000FF"/>
                </a:solidFill>
                <a:latin typeface="Trebuchet MS"/>
                <a:ea typeface="Trebuchet MS"/>
                <a:cs typeface="Trebuchet MS"/>
                <a:sym typeface="Trebuchet MS"/>
              </a:rPr>
              <a:t>int turn; </a:t>
            </a:r>
            <a:endParaRPr b="1" i="1">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0000FF"/>
              </a:buClr>
              <a:buSzPts val="1400"/>
              <a:buFont typeface="Trebuchet MS"/>
              <a:buChar char="●"/>
            </a:pPr>
            <a:r>
              <a:rPr b="1" i="1" lang="en">
                <a:solidFill>
                  <a:srgbClr val="0000FF"/>
                </a:solidFill>
                <a:latin typeface="Trebuchet MS"/>
                <a:ea typeface="Trebuchet MS"/>
                <a:cs typeface="Trebuchet MS"/>
                <a:sym typeface="Trebuchet MS"/>
              </a:rPr>
              <a:t>Boolean flag[2]</a:t>
            </a:r>
            <a:endParaRPr i="1">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Char char="●"/>
            </a:pPr>
            <a:r>
              <a:rPr i="1" lang="en">
                <a:solidFill>
                  <a:srgbClr val="0000FF"/>
                </a:solidFill>
                <a:latin typeface="Trebuchet MS"/>
                <a:ea typeface="Trebuchet MS"/>
                <a:cs typeface="Trebuchet MS"/>
                <a:sym typeface="Trebuchet MS"/>
              </a:rPr>
              <a:t>The variable </a:t>
            </a:r>
            <a:r>
              <a:rPr b="1" i="1" lang="en">
                <a:solidFill>
                  <a:srgbClr val="0000FF"/>
                </a:solidFill>
                <a:latin typeface="Trebuchet MS"/>
                <a:ea typeface="Trebuchet MS"/>
                <a:cs typeface="Trebuchet MS"/>
                <a:sym typeface="Trebuchet MS"/>
              </a:rPr>
              <a:t>turn</a:t>
            </a:r>
            <a:r>
              <a:rPr i="1" lang="en">
                <a:solidFill>
                  <a:srgbClr val="0000FF"/>
                </a:solidFill>
                <a:latin typeface="Trebuchet MS"/>
                <a:ea typeface="Trebuchet MS"/>
                <a:cs typeface="Trebuchet MS"/>
                <a:sym typeface="Trebuchet MS"/>
              </a:rPr>
              <a:t> indicates whose turn it is to enter the critical section</a:t>
            </a:r>
            <a:endParaRPr i="1">
              <a:solidFill>
                <a:srgbClr val="0000FF"/>
              </a:solidFill>
              <a:latin typeface="Trebuchet MS"/>
              <a:ea typeface="Trebuchet MS"/>
              <a:cs typeface="Trebuchet MS"/>
              <a:sym typeface="Trebuchet MS"/>
            </a:endParaRPr>
          </a:p>
          <a:p>
            <a:pPr indent="-317500" lvl="0" marL="457200" rtl="0" algn="l">
              <a:lnSpc>
                <a:spcPct val="115000"/>
              </a:lnSpc>
              <a:spcBef>
                <a:spcPts val="1200"/>
              </a:spcBef>
              <a:spcAft>
                <a:spcPts val="0"/>
              </a:spcAft>
              <a:buClr>
                <a:srgbClr val="0000FF"/>
              </a:buClr>
              <a:buSzPts val="1400"/>
              <a:buChar char="●"/>
            </a:pPr>
            <a:r>
              <a:rPr i="1" lang="en">
                <a:solidFill>
                  <a:srgbClr val="0000FF"/>
                </a:solidFill>
                <a:latin typeface="Trebuchet MS"/>
                <a:ea typeface="Trebuchet MS"/>
                <a:cs typeface="Trebuchet MS"/>
                <a:sym typeface="Trebuchet MS"/>
              </a:rPr>
              <a:t>The </a:t>
            </a:r>
            <a:r>
              <a:rPr b="1" i="1" lang="en">
                <a:solidFill>
                  <a:srgbClr val="0000FF"/>
                </a:solidFill>
                <a:latin typeface="Trebuchet MS"/>
                <a:ea typeface="Trebuchet MS"/>
                <a:cs typeface="Trebuchet MS"/>
                <a:sym typeface="Trebuchet MS"/>
              </a:rPr>
              <a:t>flag </a:t>
            </a:r>
            <a:r>
              <a:rPr i="1" lang="en">
                <a:solidFill>
                  <a:srgbClr val="0000FF"/>
                </a:solidFill>
                <a:latin typeface="Trebuchet MS"/>
                <a:ea typeface="Trebuchet MS"/>
                <a:cs typeface="Trebuchet MS"/>
                <a:sym typeface="Trebuchet MS"/>
              </a:rPr>
              <a:t>array is used to indicate if a process is ready to enter the critical section. </a:t>
            </a:r>
            <a:r>
              <a:rPr b="1" i="1" lang="en">
                <a:solidFill>
                  <a:srgbClr val="0000FF"/>
                </a:solidFill>
                <a:latin typeface="Trebuchet MS"/>
                <a:ea typeface="Trebuchet MS"/>
                <a:cs typeface="Trebuchet MS"/>
                <a:sym typeface="Trebuchet MS"/>
              </a:rPr>
              <a:t>flag[i] = true</a:t>
            </a:r>
            <a:r>
              <a:rPr i="1" lang="en">
                <a:solidFill>
                  <a:srgbClr val="0000FF"/>
                </a:solidFill>
                <a:latin typeface="Trebuchet MS"/>
                <a:ea typeface="Trebuchet MS"/>
                <a:cs typeface="Trebuchet MS"/>
                <a:sym typeface="Trebuchet MS"/>
              </a:rPr>
              <a:t>  implies that process </a:t>
            </a:r>
            <a:r>
              <a:rPr b="1" i="1" lang="en">
                <a:solidFill>
                  <a:srgbClr val="0000FF"/>
                </a:solidFill>
                <a:latin typeface="Trebuchet MS"/>
                <a:ea typeface="Trebuchet MS"/>
                <a:cs typeface="Trebuchet MS"/>
                <a:sym typeface="Trebuchet MS"/>
              </a:rPr>
              <a:t>P</a:t>
            </a:r>
            <a:r>
              <a:rPr b="1" baseline="-25000" i="1" lang="en">
                <a:solidFill>
                  <a:srgbClr val="0000FF"/>
                </a:solidFill>
                <a:latin typeface="Trebuchet MS"/>
                <a:ea typeface="Trebuchet MS"/>
                <a:cs typeface="Trebuchet MS"/>
                <a:sym typeface="Trebuchet MS"/>
              </a:rPr>
              <a:t>i</a:t>
            </a:r>
            <a:r>
              <a:rPr i="1" lang="en">
                <a:solidFill>
                  <a:srgbClr val="0000FF"/>
                </a:solidFill>
                <a:latin typeface="Trebuchet MS"/>
                <a:ea typeface="Trebuchet MS"/>
                <a:cs typeface="Trebuchet MS"/>
                <a:sym typeface="Trebuchet MS"/>
              </a:rPr>
              <a:t> is ready!</a:t>
            </a:r>
            <a:endParaRPr i="1">
              <a:solidFill>
                <a:srgbClr val="0000FF"/>
              </a:solidFill>
              <a:latin typeface="Trebuchet MS"/>
              <a:ea typeface="Trebuchet MS"/>
              <a:cs typeface="Trebuchet MS"/>
              <a:sym typeface="Trebuchet MS"/>
            </a:endParaRPr>
          </a:p>
          <a:p>
            <a:pPr indent="0" lvl="0" marL="0" rtl="0" algn="l">
              <a:spcBef>
                <a:spcPts val="1000"/>
              </a:spcBef>
              <a:spcAft>
                <a:spcPts val="1000"/>
              </a:spcAft>
              <a:buNone/>
            </a:pPr>
            <a:r>
              <a:t/>
            </a:r>
            <a:endParaRPr>
              <a:solidFill>
                <a:srgbClr val="2749FF"/>
              </a:solidFill>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9"/>
          <p:cNvSpPr txBox="1"/>
          <p:nvPr/>
        </p:nvSpPr>
        <p:spPr>
          <a:xfrm>
            <a:off x="156100" y="13627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Critical Section Using Locks</a:t>
            </a:r>
            <a:endParaRPr b="1" i="1" sz="2100" u="sng">
              <a:solidFill>
                <a:srgbClr val="2749FF"/>
              </a:solidFill>
              <a:latin typeface="Trebuchet MS"/>
              <a:ea typeface="Trebuchet MS"/>
              <a:cs typeface="Trebuchet MS"/>
              <a:sym typeface="Trebuchet MS"/>
            </a:endParaRPr>
          </a:p>
        </p:txBody>
      </p:sp>
      <p:sp>
        <p:nvSpPr>
          <p:cNvPr id="292" name="Google Shape;292;p49"/>
          <p:cNvSpPr txBox="1"/>
          <p:nvPr/>
        </p:nvSpPr>
        <p:spPr>
          <a:xfrm>
            <a:off x="271350" y="1371075"/>
            <a:ext cx="40809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r>
              <a:rPr b="1" i="1" lang="en" sz="2000">
                <a:solidFill>
                  <a:srgbClr val="FF9900"/>
                </a:solidFill>
                <a:latin typeface="Trebuchet MS"/>
                <a:ea typeface="Trebuchet MS"/>
                <a:cs typeface="Trebuchet MS"/>
                <a:sym typeface="Trebuchet MS"/>
              </a:rPr>
              <a:t>do {</a:t>
            </a:r>
            <a:r>
              <a:rPr b="1" i="1" lang="en" sz="2000">
                <a:latin typeface="Trebuchet MS"/>
                <a:ea typeface="Trebuchet MS"/>
                <a:cs typeface="Trebuchet MS"/>
                <a:sym typeface="Trebuchet MS"/>
              </a:rPr>
              <a:t> </a:t>
            </a:r>
            <a:endParaRPr b="1" i="1" sz="2000">
              <a:latin typeface="Trebuchet MS"/>
              <a:ea typeface="Trebuchet MS"/>
              <a:cs typeface="Trebuchet MS"/>
              <a:sym typeface="Trebuchet MS"/>
            </a:endParaRPr>
          </a:p>
          <a:p>
            <a:pPr indent="0" lvl="0" marL="0" rtl="0" algn="l">
              <a:spcBef>
                <a:spcPts val="0"/>
              </a:spcBef>
              <a:spcAft>
                <a:spcPts val="0"/>
              </a:spcAft>
              <a:buNone/>
            </a:pPr>
            <a:r>
              <a:rPr b="1" i="1" lang="en" sz="2000">
                <a:solidFill>
                  <a:srgbClr val="0000FF"/>
                </a:solidFill>
                <a:latin typeface="Trebuchet MS"/>
                <a:ea typeface="Trebuchet MS"/>
                <a:cs typeface="Trebuchet MS"/>
                <a:sym typeface="Trebuchet MS"/>
              </a:rPr>
              <a:t>		acquire lock </a:t>
            </a:r>
            <a:endParaRPr b="1" i="1" sz="2000">
              <a:solidFill>
                <a:srgbClr val="0000FF"/>
              </a:solidFill>
              <a:latin typeface="Trebuchet MS"/>
              <a:ea typeface="Trebuchet MS"/>
              <a:cs typeface="Trebuchet MS"/>
              <a:sym typeface="Trebuchet MS"/>
            </a:endParaRPr>
          </a:p>
          <a:p>
            <a:pPr indent="0" lvl="0" marL="0" rtl="0" algn="l">
              <a:spcBef>
                <a:spcPts val="0"/>
              </a:spcBef>
              <a:spcAft>
                <a:spcPts val="0"/>
              </a:spcAft>
              <a:buNone/>
            </a:pPr>
            <a:r>
              <a:rPr b="1" i="1" lang="en" sz="2000">
                <a:latin typeface="Trebuchet MS"/>
                <a:ea typeface="Trebuchet MS"/>
                <a:cs typeface="Trebuchet MS"/>
                <a:sym typeface="Trebuchet MS"/>
              </a:rPr>
              <a:t>			</a:t>
            </a:r>
            <a:r>
              <a:rPr b="1" i="1" lang="en" sz="2000">
                <a:solidFill>
                  <a:srgbClr val="FF9900"/>
                </a:solidFill>
                <a:latin typeface="Trebuchet MS"/>
                <a:ea typeface="Trebuchet MS"/>
                <a:cs typeface="Trebuchet MS"/>
                <a:sym typeface="Trebuchet MS"/>
              </a:rPr>
              <a:t>critical section</a:t>
            </a:r>
            <a:r>
              <a:rPr b="1" i="1" lang="en" sz="2000">
                <a:latin typeface="Trebuchet MS"/>
                <a:ea typeface="Trebuchet MS"/>
                <a:cs typeface="Trebuchet MS"/>
                <a:sym typeface="Trebuchet MS"/>
              </a:rPr>
              <a:t> </a:t>
            </a:r>
            <a:endParaRPr b="1" i="1" sz="2000">
              <a:latin typeface="Trebuchet MS"/>
              <a:ea typeface="Trebuchet MS"/>
              <a:cs typeface="Trebuchet MS"/>
              <a:sym typeface="Trebuchet MS"/>
            </a:endParaRPr>
          </a:p>
          <a:p>
            <a:pPr indent="0" lvl="0" marL="0" rtl="0" algn="l">
              <a:spcBef>
                <a:spcPts val="0"/>
              </a:spcBef>
              <a:spcAft>
                <a:spcPts val="0"/>
              </a:spcAft>
              <a:buNone/>
            </a:pPr>
            <a:r>
              <a:rPr b="1" i="1" lang="en" sz="2000">
                <a:solidFill>
                  <a:srgbClr val="0000FF"/>
                </a:solidFill>
                <a:latin typeface="Trebuchet MS"/>
                <a:ea typeface="Trebuchet MS"/>
                <a:cs typeface="Trebuchet MS"/>
                <a:sym typeface="Trebuchet MS"/>
              </a:rPr>
              <a:t>		release lock </a:t>
            </a:r>
            <a:endParaRPr b="1" i="1" sz="2000">
              <a:solidFill>
                <a:srgbClr val="0000FF"/>
              </a:solidFill>
              <a:latin typeface="Trebuchet MS"/>
              <a:ea typeface="Trebuchet MS"/>
              <a:cs typeface="Trebuchet MS"/>
              <a:sym typeface="Trebuchet MS"/>
            </a:endParaRPr>
          </a:p>
          <a:p>
            <a:pPr indent="0" lvl="0" marL="0" rtl="0" algn="l">
              <a:spcBef>
                <a:spcPts val="0"/>
              </a:spcBef>
              <a:spcAft>
                <a:spcPts val="0"/>
              </a:spcAft>
              <a:buNone/>
            </a:pPr>
            <a:r>
              <a:rPr b="1" i="1" lang="en" sz="2000">
                <a:latin typeface="Trebuchet MS"/>
                <a:ea typeface="Trebuchet MS"/>
                <a:cs typeface="Trebuchet MS"/>
                <a:sym typeface="Trebuchet MS"/>
              </a:rPr>
              <a:t>			</a:t>
            </a:r>
            <a:r>
              <a:rPr b="1" i="1" lang="en" sz="2000">
                <a:solidFill>
                  <a:srgbClr val="FF9900"/>
                </a:solidFill>
                <a:latin typeface="Trebuchet MS"/>
                <a:ea typeface="Trebuchet MS"/>
                <a:cs typeface="Trebuchet MS"/>
                <a:sym typeface="Trebuchet MS"/>
              </a:rPr>
              <a:t>remainder section </a:t>
            </a:r>
            <a:endParaRPr b="1" i="1" sz="2000">
              <a:solidFill>
                <a:srgbClr val="FF9900"/>
              </a:solidFill>
              <a:latin typeface="Trebuchet MS"/>
              <a:ea typeface="Trebuchet MS"/>
              <a:cs typeface="Trebuchet MS"/>
              <a:sym typeface="Trebuchet MS"/>
            </a:endParaRPr>
          </a:p>
          <a:p>
            <a:pPr indent="0" lvl="0" marL="0" rtl="0" algn="l">
              <a:spcBef>
                <a:spcPts val="0"/>
              </a:spcBef>
              <a:spcAft>
                <a:spcPts val="0"/>
              </a:spcAft>
              <a:buNone/>
            </a:pPr>
            <a:r>
              <a:rPr b="1" i="1" lang="en" sz="2000">
                <a:solidFill>
                  <a:srgbClr val="FF9900"/>
                </a:solidFill>
                <a:latin typeface="Trebuchet MS"/>
                <a:ea typeface="Trebuchet MS"/>
                <a:cs typeface="Trebuchet MS"/>
                <a:sym typeface="Trebuchet MS"/>
              </a:rPr>
              <a:t>	} while (TRUE); </a:t>
            </a:r>
            <a:endParaRPr b="1" i="1" sz="2000">
              <a:solidFill>
                <a:srgbClr val="FF9900"/>
              </a:solidFill>
              <a:latin typeface="Trebuchet MS"/>
              <a:ea typeface="Trebuchet MS"/>
              <a:cs typeface="Trebuchet MS"/>
              <a:sym typeface="Trebuchet MS"/>
            </a:endParaRPr>
          </a:p>
        </p:txBody>
      </p:sp>
      <p:sp>
        <p:nvSpPr>
          <p:cNvPr id="293" name="Google Shape;293;p49"/>
          <p:cNvSpPr txBox="1"/>
          <p:nvPr/>
        </p:nvSpPr>
        <p:spPr>
          <a:xfrm>
            <a:off x="4530525" y="1271550"/>
            <a:ext cx="4356600" cy="2328300"/>
          </a:xfrm>
          <a:prstGeom prst="rect">
            <a:avLst/>
          </a:prstGeom>
          <a:solidFill>
            <a:srgbClr val="FFF2CC"/>
          </a:solidFill>
          <a:ln>
            <a:noFill/>
          </a:ln>
        </p:spPr>
        <p:txBody>
          <a:bodyPr anchorCtr="0" anchor="ctr" bIns="91425" lIns="91425" spcFirstLastPara="1" rIns="91425" wrap="square" tIns="91425">
            <a:noAutofit/>
          </a:bodyPr>
          <a:lstStyle/>
          <a:p>
            <a:pPr indent="-215900" lvl="0" marL="228600" rtl="0" algn="l">
              <a:spcBef>
                <a:spcPts val="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The handkerchief is the Lock! =)</a:t>
            </a:r>
            <a:endParaRPr i="1" sz="1600">
              <a:solidFill>
                <a:srgbClr val="0000FF"/>
              </a:solidFill>
              <a:latin typeface="Trebuchet MS"/>
              <a:ea typeface="Trebuchet MS"/>
              <a:cs typeface="Trebuchet MS"/>
              <a:sym typeface="Trebuchet MS"/>
            </a:endParaRPr>
          </a:p>
          <a:p>
            <a:pPr indent="-215900" lvl="0" marL="228600" rtl="0" algn="l">
              <a:spcBef>
                <a:spcPts val="1000"/>
              </a:spcBef>
              <a:spcAft>
                <a:spcPts val="0"/>
              </a:spcAft>
              <a:buClr>
                <a:srgbClr val="0000FF"/>
              </a:buClr>
              <a:buSzPts val="1600"/>
              <a:buFont typeface="Trebuchet MS"/>
              <a:buChar char="●"/>
            </a:pPr>
            <a:r>
              <a:rPr b="1" i="1" lang="en" sz="1600" u="sng">
                <a:solidFill>
                  <a:srgbClr val="0000FF"/>
                </a:solidFill>
                <a:latin typeface="Trebuchet MS"/>
                <a:ea typeface="Trebuchet MS"/>
                <a:cs typeface="Trebuchet MS"/>
                <a:sym typeface="Trebuchet MS"/>
              </a:rPr>
              <a:t>Few Nuances of Locks:</a:t>
            </a:r>
            <a:endParaRPr b="1" i="1" sz="1600" u="sng">
              <a:solidFill>
                <a:srgbClr val="0000FF"/>
              </a:solidFill>
              <a:latin typeface="Trebuchet MS"/>
              <a:ea typeface="Trebuchet MS"/>
              <a:cs typeface="Trebuchet MS"/>
              <a:sym typeface="Trebuchet MS"/>
            </a:endParaRPr>
          </a:p>
          <a:p>
            <a:pPr indent="-330200" lvl="1" marL="914400" rtl="0" algn="l">
              <a:spcBef>
                <a:spcPts val="100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Lock management has to be fair. </a:t>
            </a:r>
            <a:endParaRPr i="1" sz="1600">
              <a:solidFill>
                <a:srgbClr val="0000FF"/>
              </a:solidFill>
              <a:latin typeface="Trebuchet MS"/>
              <a:ea typeface="Trebuchet MS"/>
              <a:cs typeface="Trebuchet MS"/>
              <a:sym typeface="Trebuchet MS"/>
            </a:endParaRPr>
          </a:p>
          <a:p>
            <a:pPr indent="-330200" lvl="1" marL="914400" rtl="0" algn="l">
              <a:spcBef>
                <a:spcPts val="100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Managed Centrally.</a:t>
            </a:r>
            <a:endParaRPr i="1" sz="1600">
              <a:solidFill>
                <a:srgbClr val="0000FF"/>
              </a:solidFill>
              <a:latin typeface="Trebuchet MS"/>
              <a:ea typeface="Trebuchet MS"/>
              <a:cs typeface="Trebuchet MS"/>
              <a:sym typeface="Trebuchet MS"/>
            </a:endParaRPr>
          </a:p>
          <a:p>
            <a:pPr indent="-330200" lvl="1" marL="914400" rtl="0" algn="l">
              <a:spcBef>
                <a:spcPts val="1000"/>
              </a:spcBef>
              <a:spcAft>
                <a:spcPts val="100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Should allow queues of waiting tasks. </a:t>
            </a:r>
            <a:endParaRPr i="1" sz="1600">
              <a:solidFill>
                <a:srgbClr val="0000FF"/>
              </a:solidFill>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0"/>
          <p:cNvSpPr txBox="1"/>
          <p:nvPr/>
        </p:nvSpPr>
        <p:spPr>
          <a:xfrm>
            <a:off x="156100" y="13627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Implementing Locks</a:t>
            </a:r>
            <a:endParaRPr b="1" i="1" sz="2100" u="sng">
              <a:solidFill>
                <a:srgbClr val="2749FF"/>
              </a:solidFill>
              <a:latin typeface="Trebuchet MS"/>
              <a:ea typeface="Trebuchet MS"/>
              <a:cs typeface="Trebuchet MS"/>
              <a:sym typeface="Trebuchet MS"/>
            </a:endParaRPr>
          </a:p>
        </p:txBody>
      </p:sp>
      <p:sp>
        <p:nvSpPr>
          <p:cNvPr id="299" name="Google Shape;299;p50"/>
          <p:cNvSpPr txBox="1"/>
          <p:nvPr/>
        </p:nvSpPr>
        <p:spPr>
          <a:xfrm>
            <a:off x="263225" y="826775"/>
            <a:ext cx="8637000" cy="4032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rebuchet MS"/>
              <a:buChar char="●"/>
            </a:pPr>
            <a:r>
              <a:rPr i="1" lang="en" sz="1600">
                <a:latin typeface="Trebuchet MS"/>
                <a:ea typeface="Trebuchet MS"/>
                <a:cs typeface="Trebuchet MS"/>
                <a:sym typeface="Trebuchet MS"/>
              </a:rPr>
              <a:t>A lock is also a </a:t>
            </a:r>
            <a:r>
              <a:rPr i="1" lang="en" sz="1600" u="sng">
                <a:latin typeface="Trebuchet MS"/>
                <a:ea typeface="Trebuchet MS"/>
                <a:cs typeface="Trebuchet MS"/>
                <a:sym typeface="Trebuchet MS"/>
              </a:rPr>
              <a:t>variable carrying a state value.</a:t>
            </a:r>
            <a:r>
              <a:rPr i="1" lang="en" sz="1600">
                <a:latin typeface="Trebuchet MS"/>
                <a:ea typeface="Trebuchet MS"/>
                <a:cs typeface="Trebuchet MS"/>
                <a:sym typeface="Trebuchet MS"/>
              </a:rPr>
              <a:t> </a:t>
            </a:r>
            <a:endParaRPr i="1" sz="1600">
              <a:latin typeface="Trebuchet MS"/>
              <a:ea typeface="Trebuchet MS"/>
              <a:cs typeface="Trebuchet MS"/>
              <a:sym typeface="Trebuchet MS"/>
            </a:endParaRPr>
          </a:p>
          <a:p>
            <a:pPr indent="-330200" lvl="0" marL="457200" rtl="0" algn="l">
              <a:spcBef>
                <a:spcPts val="1000"/>
              </a:spcBef>
              <a:spcAft>
                <a:spcPts val="0"/>
              </a:spcAft>
              <a:buSzPts val="1600"/>
              <a:buFont typeface="Trebuchet MS"/>
              <a:buChar char="●"/>
            </a:pPr>
            <a:r>
              <a:rPr i="1" lang="en" sz="1600">
                <a:latin typeface="Trebuchet MS"/>
                <a:ea typeface="Trebuchet MS"/>
                <a:cs typeface="Trebuchet MS"/>
                <a:sym typeface="Trebuchet MS"/>
              </a:rPr>
              <a:t>To work with the variable, read and write operations are needed. </a:t>
            </a:r>
            <a:endParaRPr i="1" sz="1600">
              <a:latin typeface="Trebuchet MS"/>
              <a:ea typeface="Trebuchet MS"/>
              <a:cs typeface="Trebuchet MS"/>
              <a:sym typeface="Trebuchet MS"/>
            </a:endParaRPr>
          </a:p>
          <a:p>
            <a:pPr indent="0" lvl="0" marL="0" rtl="0" algn="l">
              <a:spcBef>
                <a:spcPts val="0"/>
              </a:spcBef>
              <a:spcAft>
                <a:spcPts val="0"/>
              </a:spcAft>
              <a:buNone/>
            </a:pPr>
            <a:r>
              <a:t/>
            </a:r>
            <a:endParaRPr i="1" sz="1600">
              <a:latin typeface="Trebuchet MS"/>
              <a:ea typeface="Trebuchet MS"/>
              <a:cs typeface="Trebuchet MS"/>
              <a:sym typeface="Trebuchet MS"/>
            </a:endParaRPr>
          </a:p>
          <a:p>
            <a:pPr indent="0" lvl="0" marL="0" rtl="0" algn="l">
              <a:spcBef>
                <a:spcPts val="0"/>
              </a:spcBef>
              <a:spcAft>
                <a:spcPts val="0"/>
              </a:spcAft>
              <a:buNone/>
            </a:pPr>
            <a:r>
              <a:t/>
            </a:r>
            <a:endParaRPr i="1" sz="1600">
              <a:latin typeface="Trebuchet MS"/>
              <a:ea typeface="Trebuchet MS"/>
              <a:cs typeface="Trebuchet MS"/>
              <a:sym typeface="Trebuchet MS"/>
            </a:endParaRPr>
          </a:p>
          <a:p>
            <a:pPr indent="0" lvl="0" marL="0" rtl="0" algn="l">
              <a:spcBef>
                <a:spcPts val="0"/>
              </a:spcBef>
              <a:spcAft>
                <a:spcPts val="0"/>
              </a:spcAft>
              <a:buNone/>
            </a:pPr>
            <a:r>
              <a:t/>
            </a:r>
            <a:endParaRPr i="1" sz="1600">
              <a:latin typeface="Trebuchet MS"/>
              <a:ea typeface="Trebuchet MS"/>
              <a:cs typeface="Trebuchet MS"/>
              <a:sym typeface="Trebuchet MS"/>
            </a:endParaRPr>
          </a:p>
          <a:p>
            <a:pPr indent="0" lvl="0" marL="0" rtl="0" algn="l">
              <a:spcBef>
                <a:spcPts val="0"/>
              </a:spcBef>
              <a:spcAft>
                <a:spcPts val="0"/>
              </a:spcAft>
              <a:buNone/>
            </a:pPr>
            <a:r>
              <a:t/>
            </a:r>
            <a:endParaRPr i="1" sz="1600">
              <a:latin typeface="Trebuchet MS"/>
              <a:ea typeface="Trebuchet MS"/>
              <a:cs typeface="Trebuchet MS"/>
              <a:sym typeface="Trebuchet MS"/>
            </a:endParaRPr>
          </a:p>
          <a:p>
            <a:pPr indent="0" lvl="0" marL="0" rtl="0" algn="l">
              <a:spcBef>
                <a:spcPts val="0"/>
              </a:spcBef>
              <a:spcAft>
                <a:spcPts val="0"/>
              </a:spcAft>
              <a:buNone/>
            </a:pPr>
            <a:r>
              <a:t/>
            </a:r>
            <a:endParaRPr i="1" sz="1600">
              <a:latin typeface="Trebuchet MS"/>
              <a:ea typeface="Trebuchet MS"/>
              <a:cs typeface="Trebuchet MS"/>
              <a:sym typeface="Trebuchet MS"/>
            </a:endParaRPr>
          </a:p>
          <a:p>
            <a:pPr indent="0" lvl="0" marL="0" rtl="0" algn="l">
              <a:spcBef>
                <a:spcPts val="0"/>
              </a:spcBef>
              <a:spcAft>
                <a:spcPts val="0"/>
              </a:spcAft>
              <a:buNone/>
            </a:pPr>
            <a:r>
              <a:t/>
            </a:r>
            <a:endParaRPr i="1" sz="1600">
              <a:latin typeface="Trebuchet MS"/>
              <a:ea typeface="Trebuchet MS"/>
              <a:cs typeface="Trebuchet MS"/>
              <a:sym typeface="Trebuchet MS"/>
            </a:endParaRPr>
          </a:p>
          <a:p>
            <a:pPr indent="-330200" lvl="0" marL="457200" rtl="0" algn="l">
              <a:spcBef>
                <a:spcPts val="0"/>
              </a:spcBef>
              <a:spcAft>
                <a:spcPts val="0"/>
              </a:spcAft>
              <a:buClr>
                <a:srgbClr val="0000FF"/>
              </a:buClr>
              <a:buSzPts val="1600"/>
              <a:buFont typeface="Trebuchet MS"/>
              <a:buChar char="●"/>
            </a:pPr>
            <a:r>
              <a:rPr i="1" lang="en" sz="1600" u="sng">
                <a:solidFill>
                  <a:srgbClr val="0000FF"/>
                </a:solidFill>
                <a:latin typeface="Trebuchet MS"/>
                <a:ea typeface="Trebuchet MS"/>
                <a:cs typeface="Trebuchet MS"/>
                <a:sym typeface="Trebuchet MS"/>
              </a:rPr>
              <a:t>These instructions have to be Atomic! </a:t>
            </a:r>
            <a:endParaRPr i="1" sz="1600" u="sng">
              <a:solidFill>
                <a:srgbClr val="0000FF"/>
              </a:solidFill>
              <a:latin typeface="Trebuchet MS"/>
              <a:ea typeface="Trebuchet MS"/>
              <a:cs typeface="Trebuchet MS"/>
              <a:sym typeface="Trebuchet MS"/>
            </a:endParaRPr>
          </a:p>
          <a:p>
            <a:pPr indent="-330200" lvl="0" marL="457200" rtl="0" algn="l">
              <a:spcBef>
                <a:spcPts val="1000"/>
              </a:spcBef>
              <a:spcAft>
                <a:spcPts val="1000"/>
              </a:spcAft>
              <a:buClr>
                <a:srgbClr val="0000FF"/>
              </a:buClr>
              <a:buSzPts val="1600"/>
              <a:buFont typeface="Trebuchet MS"/>
              <a:buChar char="●"/>
            </a:pPr>
            <a:r>
              <a:rPr i="1" lang="en" sz="1600" u="sng">
                <a:solidFill>
                  <a:srgbClr val="0000FF"/>
                </a:solidFill>
                <a:latin typeface="Trebuchet MS"/>
                <a:ea typeface="Trebuchet MS"/>
                <a:cs typeface="Trebuchet MS"/>
                <a:sym typeface="Trebuchet MS"/>
              </a:rPr>
              <a:t>Cannot be preempted out of the CPU. </a:t>
            </a:r>
            <a:endParaRPr i="1" sz="1600" u="sng">
              <a:solidFill>
                <a:srgbClr val="0000FF"/>
              </a:solidFill>
              <a:latin typeface="Trebuchet MS"/>
              <a:ea typeface="Trebuchet MS"/>
              <a:cs typeface="Trebuchet MS"/>
              <a:sym typeface="Trebuchet MS"/>
            </a:endParaRPr>
          </a:p>
        </p:txBody>
      </p:sp>
      <p:sp>
        <p:nvSpPr>
          <p:cNvPr id="300" name="Google Shape;300;p50"/>
          <p:cNvSpPr txBox="1"/>
          <p:nvPr/>
        </p:nvSpPr>
        <p:spPr>
          <a:xfrm>
            <a:off x="2356325" y="1767875"/>
            <a:ext cx="3528900" cy="11115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chemeClr val="dk1"/>
                </a:solidFill>
                <a:latin typeface="Trebuchet MS"/>
                <a:ea typeface="Trebuchet MS"/>
                <a:cs typeface="Trebuchet MS"/>
                <a:sym typeface="Trebuchet MS"/>
              </a:rPr>
              <a:t>function</a:t>
            </a:r>
            <a:r>
              <a:rPr i="1" lang="en">
                <a:solidFill>
                  <a:schemeClr val="dk1"/>
                </a:solidFill>
                <a:latin typeface="Trebuchet MS"/>
                <a:ea typeface="Trebuchet MS"/>
                <a:cs typeface="Trebuchet MS"/>
                <a:sym typeface="Trebuchet MS"/>
              </a:rPr>
              <a:t> TestAndSet(boolean_ref lock) {</a:t>
            </a:r>
            <a:endParaRPr i="1">
              <a:solidFill>
                <a:schemeClr val="dk1"/>
              </a:solidFill>
              <a:latin typeface="Trebuchet MS"/>
              <a:ea typeface="Trebuchet MS"/>
              <a:cs typeface="Trebuchet MS"/>
              <a:sym typeface="Trebuchet MS"/>
            </a:endParaRPr>
          </a:p>
          <a:p>
            <a:pPr indent="0" lvl="0" marL="0" rtl="0" algn="l">
              <a:spcBef>
                <a:spcPts val="0"/>
              </a:spcBef>
              <a:spcAft>
                <a:spcPts val="0"/>
              </a:spcAft>
              <a:buNone/>
            </a:pPr>
            <a:r>
              <a:rPr i="1" lang="en">
                <a:solidFill>
                  <a:schemeClr val="dk1"/>
                </a:solidFill>
                <a:latin typeface="Trebuchet MS"/>
                <a:ea typeface="Trebuchet MS"/>
                <a:cs typeface="Trebuchet MS"/>
                <a:sym typeface="Trebuchet MS"/>
              </a:rPr>
              <a:t>    boolean initial = lock;</a:t>
            </a:r>
            <a:endParaRPr i="1">
              <a:solidFill>
                <a:schemeClr val="dk1"/>
              </a:solidFill>
              <a:latin typeface="Trebuchet MS"/>
              <a:ea typeface="Trebuchet MS"/>
              <a:cs typeface="Trebuchet MS"/>
              <a:sym typeface="Trebuchet MS"/>
            </a:endParaRPr>
          </a:p>
          <a:p>
            <a:pPr indent="0" lvl="0" marL="0" rtl="0" algn="l">
              <a:spcBef>
                <a:spcPts val="0"/>
              </a:spcBef>
              <a:spcAft>
                <a:spcPts val="0"/>
              </a:spcAft>
              <a:buNone/>
            </a:pPr>
            <a:r>
              <a:rPr i="1" lang="en">
                <a:solidFill>
                  <a:schemeClr val="dk1"/>
                </a:solidFill>
                <a:latin typeface="Trebuchet MS"/>
                <a:ea typeface="Trebuchet MS"/>
                <a:cs typeface="Trebuchet MS"/>
                <a:sym typeface="Trebuchet MS"/>
              </a:rPr>
              <a:t>    lock = true;</a:t>
            </a:r>
            <a:endParaRPr i="1">
              <a:solidFill>
                <a:schemeClr val="dk1"/>
              </a:solidFill>
              <a:latin typeface="Trebuchet MS"/>
              <a:ea typeface="Trebuchet MS"/>
              <a:cs typeface="Trebuchet MS"/>
              <a:sym typeface="Trebuchet MS"/>
            </a:endParaRPr>
          </a:p>
          <a:p>
            <a:pPr indent="0" lvl="0" marL="0" rtl="0" algn="l">
              <a:spcBef>
                <a:spcPts val="0"/>
              </a:spcBef>
              <a:spcAft>
                <a:spcPts val="0"/>
              </a:spcAft>
              <a:buNone/>
            </a:pPr>
            <a:r>
              <a:rPr i="1" lang="en">
                <a:solidFill>
                  <a:schemeClr val="dk1"/>
                </a:solidFill>
                <a:latin typeface="Trebuchet MS"/>
                <a:ea typeface="Trebuchet MS"/>
                <a:cs typeface="Trebuchet MS"/>
                <a:sym typeface="Trebuchet MS"/>
              </a:rPr>
              <a:t>    </a:t>
            </a:r>
            <a:r>
              <a:rPr b="1" i="1" lang="en">
                <a:solidFill>
                  <a:schemeClr val="dk1"/>
                </a:solidFill>
                <a:latin typeface="Trebuchet MS"/>
                <a:ea typeface="Trebuchet MS"/>
                <a:cs typeface="Trebuchet MS"/>
                <a:sym typeface="Trebuchet MS"/>
              </a:rPr>
              <a:t>return</a:t>
            </a:r>
            <a:r>
              <a:rPr i="1" lang="en">
                <a:solidFill>
                  <a:schemeClr val="dk1"/>
                </a:solidFill>
                <a:latin typeface="Trebuchet MS"/>
                <a:ea typeface="Trebuchet MS"/>
                <a:cs typeface="Trebuchet MS"/>
                <a:sym typeface="Trebuchet MS"/>
              </a:rPr>
              <a:t> initial; }</a:t>
            </a:r>
            <a:endParaRPr i="1">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1"/>
          <p:cNvSpPr txBox="1"/>
          <p:nvPr/>
        </p:nvSpPr>
        <p:spPr>
          <a:xfrm>
            <a:off x="156100" y="13627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Hardware Support</a:t>
            </a:r>
            <a:endParaRPr b="1" i="1" sz="2100" u="sng">
              <a:solidFill>
                <a:srgbClr val="2749FF"/>
              </a:solidFill>
              <a:latin typeface="Trebuchet MS"/>
              <a:ea typeface="Trebuchet MS"/>
              <a:cs typeface="Trebuchet MS"/>
              <a:sym typeface="Trebuchet MS"/>
            </a:endParaRPr>
          </a:p>
        </p:txBody>
      </p:sp>
      <p:sp>
        <p:nvSpPr>
          <p:cNvPr id="306" name="Google Shape;306;p51"/>
          <p:cNvSpPr txBox="1"/>
          <p:nvPr/>
        </p:nvSpPr>
        <p:spPr>
          <a:xfrm>
            <a:off x="264100" y="761875"/>
            <a:ext cx="8529000" cy="3926700"/>
          </a:xfrm>
          <a:prstGeom prst="rect">
            <a:avLst/>
          </a:prstGeom>
          <a:solidFill>
            <a:srgbClr val="FCE5CD"/>
          </a:solidFill>
          <a:ln>
            <a:noFill/>
          </a:ln>
        </p:spPr>
        <p:txBody>
          <a:bodyPr anchorCtr="0" anchor="t" bIns="91425" lIns="91425" spcFirstLastPara="1" rIns="91425" wrap="square" tIns="91425">
            <a:noAutofit/>
          </a:bodyPr>
          <a:lstStyle/>
          <a:p>
            <a:pPr indent="-317500" lvl="0" marL="457200" rtl="0" algn="just">
              <a:lnSpc>
                <a:spcPct val="115000"/>
              </a:lnSpc>
              <a:spcBef>
                <a:spcPts val="12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Many systems provide hardware support for implementing the critical section code.</a:t>
            </a:r>
            <a:endParaRPr>
              <a:solidFill>
                <a:schemeClr val="dk1"/>
              </a:solidFill>
              <a:latin typeface="Trebuchet MS"/>
              <a:ea typeface="Trebuchet MS"/>
              <a:cs typeface="Trebuchet MS"/>
              <a:sym typeface="Trebuchet MS"/>
            </a:endParaRPr>
          </a:p>
          <a:p>
            <a:pPr indent="-317500" lvl="0" marL="457200" rtl="0" algn="just">
              <a:lnSpc>
                <a:spcPct val="115000"/>
              </a:lnSpc>
              <a:spcBef>
                <a:spcPts val="1000"/>
              </a:spcBef>
              <a:spcAft>
                <a:spcPts val="0"/>
              </a:spcAft>
              <a:buClr>
                <a:schemeClr val="dk1"/>
              </a:buClr>
              <a:buSzPts val="1400"/>
              <a:buChar char="●"/>
            </a:pPr>
            <a:r>
              <a:rPr lang="en">
                <a:solidFill>
                  <a:schemeClr val="dk1"/>
                </a:solidFill>
                <a:latin typeface="Trebuchet MS"/>
                <a:ea typeface="Trebuchet MS"/>
                <a:cs typeface="Trebuchet MS"/>
                <a:sym typeface="Trebuchet MS"/>
              </a:rPr>
              <a:t>All solutions below based on idea of </a:t>
            </a:r>
            <a:r>
              <a:rPr b="1" i="1" lang="en" u="sng">
                <a:solidFill>
                  <a:srgbClr val="2749FF"/>
                </a:solidFill>
                <a:latin typeface="Trebuchet MS"/>
                <a:ea typeface="Trebuchet MS"/>
                <a:cs typeface="Trebuchet MS"/>
                <a:sym typeface="Trebuchet MS"/>
              </a:rPr>
              <a:t>locking</a:t>
            </a:r>
            <a:endParaRPr b="1" i="1" u="sng">
              <a:solidFill>
                <a:srgbClr val="2749FF"/>
              </a:solidFill>
              <a:latin typeface="Trebuchet MS"/>
              <a:ea typeface="Trebuchet MS"/>
              <a:cs typeface="Trebuchet MS"/>
              <a:sym typeface="Trebuchet MS"/>
            </a:endParaRPr>
          </a:p>
          <a:p>
            <a:pPr indent="-317500" lvl="1" marL="914400" rtl="0" algn="just">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Protecting critical regions via locks</a:t>
            </a:r>
            <a:endParaRPr>
              <a:solidFill>
                <a:schemeClr val="dk1"/>
              </a:solidFill>
              <a:latin typeface="Trebuchet MS"/>
              <a:ea typeface="Trebuchet MS"/>
              <a:cs typeface="Trebuchet MS"/>
              <a:sym typeface="Trebuchet MS"/>
            </a:endParaRPr>
          </a:p>
          <a:p>
            <a:pPr indent="-317500" lvl="0" marL="457200" rtl="0" algn="just">
              <a:lnSpc>
                <a:spcPct val="115000"/>
              </a:lnSpc>
              <a:spcBef>
                <a:spcPts val="10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Uniprocessors – could disable interrupts</a:t>
            </a:r>
            <a:endParaRPr>
              <a:solidFill>
                <a:schemeClr val="dk1"/>
              </a:solidFill>
              <a:latin typeface="Trebuchet MS"/>
              <a:ea typeface="Trebuchet MS"/>
              <a:cs typeface="Trebuchet MS"/>
              <a:sym typeface="Trebuchet MS"/>
            </a:endParaRPr>
          </a:p>
          <a:p>
            <a:pPr indent="-317500" lvl="1" marL="914400" rtl="0" algn="just">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Currently running code would execute without preemption</a:t>
            </a:r>
            <a:endParaRPr>
              <a:solidFill>
                <a:schemeClr val="dk1"/>
              </a:solidFill>
              <a:latin typeface="Trebuchet MS"/>
              <a:ea typeface="Trebuchet MS"/>
              <a:cs typeface="Trebuchet MS"/>
              <a:sym typeface="Trebuchet MS"/>
            </a:endParaRPr>
          </a:p>
          <a:p>
            <a:pPr indent="-317500" lvl="1" marL="914400" rtl="0" algn="just">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Generally too inefficient on multiprocessor systems</a:t>
            </a:r>
            <a:endParaRPr>
              <a:solidFill>
                <a:schemeClr val="dk1"/>
              </a:solidFill>
              <a:latin typeface="Trebuchet MS"/>
              <a:ea typeface="Trebuchet MS"/>
              <a:cs typeface="Trebuchet MS"/>
              <a:sym typeface="Trebuchet MS"/>
            </a:endParaRPr>
          </a:p>
          <a:p>
            <a:pPr indent="-317500" lvl="2" marL="1371600" rtl="0" algn="just">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Operating systems using this not broadly scalable</a:t>
            </a:r>
            <a:endParaRPr>
              <a:solidFill>
                <a:schemeClr val="dk1"/>
              </a:solidFill>
              <a:latin typeface="Trebuchet MS"/>
              <a:ea typeface="Trebuchet MS"/>
              <a:cs typeface="Trebuchet MS"/>
              <a:sym typeface="Trebuchet MS"/>
            </a:endParaRPr>
          </a:p>
          <a:p>
            <a:pPr indent="-317500" lvl="0" marL="457200" rtl="0" algn="just">
              <a:lnSpc>
                <a:spcPct val="115000"/>
              </a:lnSpc>
              <a:spcBef>
                <a:spcPts val="10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Modern machines provide special atomic hardware instructions</a:t>
            </a:r>
            <a:endParaRPr>
              <a:solidFill>
                <a:schemeClr val="dk1"/>
              </a:solidFill>
              <a:latin typeface="Trebuchet MS"/>
              <a:ea typeface="Trebuchet MS"/>
              <a:cs typeface="Trebuchet MS"/>
              <a:sym typeface="Trebuchet MS"/>
            </a:endParaRPr>
          </a:p>
          <a:p>
            <a:pPr indent="-317500" lvl="1" marL="914400" rtl="0" algn="just">
              <a:lnSpc>
                <a:spcPct val="115000"/>
              </a:lnSpc>
              <a:spcBef>
                <a:spcPts val="0"/>
              </a:spcBef>
              <a:spcAft>
                <a:spcPts val="0"/>
              </a:spcAft>
              <a:buClr>
                <a:schemeClr val="dk1"/>
              </a:buClr>
              <a:buSzPts val="1400"/>
              <a:buChar char="●"/>
            </a:pPr>
            <a:r>
              <a:rPr b="1" i="1" lang="en" u="sng">
                <a:solidFill>
                  <a:srgbClr val="2749FF"/>
                </a:solidFill>
                <a:latin typeface="Trebuchet MS"/>
                <a:ea typeface="Trebuchet MS"/>
                <a:cs typeface="Trebuchet MS"/>
                <a:sym typeface="Trebuchet MS"/>
              </a:rPr>
              <a:t>Atomic</a:t>
            </a:r>
            <a:r>
              <a:rPr lang="en">
                <a:solidFill>
                  <a:schemeClr val="dk1"/>
                </a:solidFill>
                <a:latin typeface="Trebuchet MS"/>
                <a:ea typeface="Trebuchet MS"/>
                <a:cs typeface="Trebuchet MS"/>
                <a:sym typeface="Trebuchet MS"/>
              </a:rPr>
              <a:t> = non-interruptible</a:t>
            </a:r>
            <a:endParaRPr>
              <a:solidFill>
                <a:schemeClr val="dk1"/>
              </a:solidFill>
              <a:latin typeface="Trebuchet MS"/>
              <a:ea typeface="Trebuchet MS"/>
              <a:cs typeface="Trebuchet MS"/>
              <a:sym typeface="Trebuchet MS"/>
            </a:endParaRPr>
          </a:p>
          <a:p>
            <a:pPr indent="-317500" lvl="1" marL="914400" rtl="0" algn="just">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Either test memory word and set value</a:t>
            </a:r>
            <a:endParaRPr>
              <a:solidFill>
                <a:schemeClr val="dk1"/>
              </a:solidFill>
              <a:latin typeface="Trebuchet MS"/>
              <a:ea typeface="Trebuchet MS"/>
              <a:cs typeface="Trebuchet MS"/>
              <a:sym typeface="Trebuchet MS"/>
            </a:endParaRPr>
          </a:p>
          <a:p>
            <a:pPr indent="-317500" lvl="1" marL="914400" rtl="0" algn="just">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Or swap contents of two memory words</a:t>
            </a:r>
            <a:endParaRPr i="1" u="sng">
              <a:solidFill>
                <a:srgbClr val="0000FF"/>
              </a:solidFill>
              <a:latin typeface="Trebuchet MS"/>
              <a:ea typeface="Trebuchet MS"/>
              <a:cs typeface="Trebuchet MS"/>
              <a:sym typeface="Trebuchet MS"/>
            </a:endParaRPr>
          </a:p>
          <a:p>
            <a:pPr indent="0" lvl="0" marL="0" rtl="0" algn="l">
              <a:spcBef>
                <a:spcPts val="1200"/>
              </a:spcBef>
              <a:spcAft>
                <a:spcPts val="1000"/>
              </a:spcAft>
              <a:buNone/>
            </a:pPr>
            <a:r>
              <a:t/>
            </a:r>
            <a:endParaRPr>
              <a:solidFill>
                <a:srgbClr val="2749FF"/>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nvSpPr>
        <p:spPr>
          <a:xfrm>
            <a:off x="248525" y="569725"/>
            <a:ext cx="8576700" cy="43800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FF"/>
              </a:buClr>
              <a:buSzPts val="1600"/>
              <a:buFont typeface="Trebuchet MS"/>
              <a:buChar char="●"/>
            </a:pPr>
            <a:r>
              <a:rPr b="1" lang="en" sz="1600">
                <a:solidFill>
                  <a:srgbClr val="0000FF"/>
                </a:solidFill>
                <a:latin typeface="Trebuchet MS"/>
                <a:ea typeface="Trebuchet MS"/>
                <a:cs typeface="Trebuchet MS"/>
                <a:sym typeface="Trebuchet MS"/>
              </a:rPr>
              <a:t>Process</a:t>
            </a:r>
            <a:endParaRPr b="1">
              <a:latin typeface="Trebuchet MS"/>
              <a:ea typeface="Trebuchet MS"/>
              <a:cs typeface="Trebuchet MS"/>
              <a:sym typeface="Trebuchet MS"/>
            </a:endParaRPr>
          </a:p>
          <a:p>
            <a:pPr indent="-203200" lvl="1" marL="685800" rtl="0" algn="l">
              <a:lnSpc>
                <a:spcPct val="150000"/>
              </a:lnSpc>
              <a:spcBef>
                <a:spcPts val="1000"/>
              </a:spcBef>
              <a:spcAft>
                <a:spcPts val="0"/>
              </a:spcAft>
              <a:buSzPts val="1400"/>
              <a:buFont typeface="Trebuchet MS"/>
              <a:buChar char="○"/>
            </a:pPr>
            <a:r>
              <a:rPr lang="en">
                <a:latin typeface="Trebuchet MS"/>
                <a:ea typeface="Trebuchet MS"/>
                <a:cs typeface="Trebuchet MS"/>
                <a:sym typeface="Trebuchet MS"/>
              </a:rPr>
              <a:t>Structure of a Process (Data Section, Code Section, Local Section)</a:t>
            </a:r>
            <a:endParaRPr>
              <a:latin typeface="Trebuchet MS"/>
              <a:ea typeface="Trebuchet MS"/>
              <a:cs typeface="Trebuchet MS"/>
              <a:sym typeface="Trebuchet MS"/>
            </a:endParaRPr>
          </a:p>
          <a:p>
            <a:pPr indent="-203200" lvl="1" marL="685800" rtl="0" algn="l">
              <a:lnSpc>
                <a:spcPct val="150000"/>
              </a:lnSpc>
              <a:spcBef>
                <a:spcPts val="0"/>
              </a:spcBef>
              <a:spcAft>
                <a:spcPts val="0"/>
              </a:spcAft>
              <a:buSzPts val="1400"/>
              <a:buFont typeface="Trebuchet MS"/>
              <a:buChar char="○"/>
            </a:pPr>
            <a:r>
              <a:rPr lang="en">
                <a:latin typeface="Trebuchet MS"/>
                <a:ea typeface="Trebuchet MS"/>
                <a:cs typeface="Trebuchet MS"/>
                <a:sym typeface="Trebuchet MS"/>
              </a:rPr>
              <a:t>Memory Layout</a:t>
            </a:r>
            <a:endParaRPr>
              <a:latin typeface="Trebuchet MS"/>
              <a:ea typeface="Trebuchet MS"/>
              <a:cs typeface="Trebuchet MS"/>
              <a:sym typeface="Trebuchet MS"/>
            </a:endParaRPr>
          </a:p>
          <a:p>
            <a:pPr indent="-203200" lvl="1" marL="685800" rtl="0" algn="l">
              <a:lnSpc>
                <a:spcPct val="150000"/>
              </a:lnSpc>
              <a:spcBef>
                <a:spcPts val="0"/>
              </a:spcBef>
              <a:spcAft>
                <a:spcPts val="0"/>
              </a:spcAft>
              <a:buSzPts val="1400"/>
              <a:buFont typeface="Trebuchet MS"/>
              <a:buChar char="○"/>
            </a:pPr>
            <a:r>
              <a:rPr lang="en">
                <a:latin typeface="Trebuchet MS"/>
                <a:ea typeface="Trebuchet MS"/>
                <a:cs typeface="Trebuchet MS"/>
                <a:sym typeface="Trebuchet MS"/>
              </a:rPr>
              <a:t>Controls (Creation, Termination, Priority Management, Signals/Interrupts)</a:t>
            </a:r>
            <a:endParaRPr>
              <a:latin typeface="Trebuchet MS"/>
              <a:ea typeface="Trebuchet MS"/>
              <a:cs typeface="Trebuchet MS"/>
              <a:sym typeface="Trebuchet MS"/>
            </a:endParaRPr>
          </a:p>
          <a:p>
            <a:pPr indent="-330200" lvl="0" marL="457200" rtl="0" algn="l">
              <a:spcBef>
                <a:spcPts val="0"/>
              </a:spcBef>
              <a:spcAft>
                <a:spcPts val="0"/>
              </a:spcAft>
              <a:buClr>
                <a:srgbClr val="0000FF"/>
              </a:buClr>
              <a:buSzPts val="1600"/>
              <a:buFont typeface="Trebuchet MS"/>
              <a:buChar char="●"/>
            </a:pPr>
            <a:r>
              <a:rPr b="1" lang="en" sz="1600">
                <a:solidFill>
                  <a:srgbClr val="0000FF"/>
                </a:solidFill>
                <a:latin typeface="Trebuchet MS"/>
                <a:ea typeface="Trebuchet MS"/>
                <a:cs typeface="Trebuchet MS"/>
                <a:sym typeface="Trebuchet MS"/>
              </a:rPr>
              <a:t>Threads</a:t>
            </a:r>
            <a:endParaRPr b="1">
              <a:latin typeface="Trebuchet MS"/>
              <a:ea typeface="Trebuchet MS"/>
              <a:cs typeface="Trebuchet MS"/>
              <a:sym typeface="Trebuchet MS"/>
            </a:endParaRPr>
          </a:p>
          <a:p>
            <a:pPr indent="-203200" lvl="1" marL="685800" rtl="0" algn="l">
              <a:lnSpc>
                <a:spcPct val="150000"/>
              </a:lnSpc>
              <a:spcBef>
                <a:spcPts val="1000"/>
              </a:spcBef>
              <a:spcAft>
                <a:spcPts val="0"/>
              </a:spcAft>
              <a:buSzPts val="1400"/>
              <a:buFont typeface="Trebuchet MS"/>
              <a:buChar char="○"/>
            </a:pPr>
            <a:r>
              <a:rPr lang="en">
                <a:latin typeface="Trebuchet MS"/>
                <a:ea typeface="Trebuchet MS"/>
                <a:cs typeface="Trebuchet MS"/>
                <a:sym typeface="Trebuchet MS"/>
              </a:rPr>
              <a:t>Execution component of a Task.</a:t>
            </a:r>
            <a:endParaRPr>
              <a:latin typeface="Trebuchet MS"/>
              <a:ea typeface="Trebuchet MS"/>
              <a:cs typeface="Trebuchet MS"/>
              <a:sym typeface="Trebuchet MS"/>
            </a:endParaRPr>
          </a:p>
          <a:p>
            <a:pPr indent="-203200" lvl="1" marL="685800" rtl="0" algn="l">
              <a:lnSpc>
                <a:spcPct val="150000"/>
              </a:lnSpc>
              <a:spcBef>
                <a:spcPts val="0"/>
              </a:spcBef>
              <a:spcAft>
                <a:spcPts val="0"/>
              </a:spcAft>
              <a:buSzPts val="1400"/>
              <a:buFont typeface="Trebuchet MS"/>
              <a:buChar char="○"/>
            </a:pPr>
            <a:r>
              <a:rPr lang="en">
                <a:latin typeface="Trebuchet MS"/>
                <a:ea typeface="Trebuchet MS"/>
                <a:cs typeface="Trebuchet MS"/>
                <a:sym typeface="Trebuchet MS"/>
              </a:rPr>
              <a:t>Process does the book keeping, and hands-over the execution to a Thread.</a:t>
            </a:r>
            <a:endParaRPr>
              <a:latin typeface="Trebuchet MS"/>
              <a:ea typeface="Trebuchet MS"/>
              <a:cs typeface="Trebuchet MS"/>
              <a:sym typeface="Trebuchet MS"/>
            </a:endParaRPr>
          </a:p>
          <a:p>
            <a:pPr indent="-330200" lvl="0" marL="457200" rtl="0" algn="l">
              <a:lnSpc>
                <a:spcPct val="150000"/>
              </a:lnSpc>
              <a:spcBef>
                <a:spcPts val="0"/>
              </a:spcBef>
              <a:spcAft>
                <a:spcPts val="0"/>
              </a:spcAft>
              <a:buClr>
                <a:srgbClr val="0000FF"/>
              </a:buClr>
              <a:buSzPts val="1600"/>
              <a:buFont typeface="Trebuchet MS"/>
              <a:buChar char="●"/>
            </a:pPr>
            <a:r>
              <a:rPr b="1" lang="en" sz="1600">
                <a:solidFill>
                  <a:srgbClr val="0000FF"/>
                </a:solidFill>
                <a:latin typeface="Trebuchet MS"/>
                <a:ea typeface="Trebuchet MS"/>
                <a:cs typeface="Trebuchet MS"/>
                <a:sym typeface="Trebuchet MS"/>
              </a:rPr>
              <a:t>Scheduling</a:t>
            </a:r>
            <a:endParaRPr b="1" sz="1600">
              <a:solidFill>
                <a:srgbClr val="0000FF"/>
              </a:solidFill>
              <a:latin typeface="Trebuchet MS"/>
              <a:ea typeface="Trebuchet MS"/>
              <a:cs typeface="Trebuchet MS"/>
              <a:sym typeface="Trebuchet MS"/>
            </a:endParaRPr>
          </a:p>
          <a:p>
            <a:pPr indent="-203200" lvl="1" marL="685800" rtl="0" algn="l">
              <a:lnSpc>
                <a:spcPct val="150000"/>
              </a:lnSpc>
              <a:spcBef>
                <a:spcPts val="0"/>
              </a:spcBef>
              <a:spcAft>
                <a:spcPts val="0"/>
              </a:spcAft>
              <a:buClr>
                <a:srgbClr val="202122"/>
              </a:buClr>
              <a:buSzPts val="1400"/>
              <a:buFont typeface="Trebuchet MS"/>
              <a:buChar char="○"/>
            </a:pPr>
            <a:r>
              <a:rPr lang="en">
                <a:solidFill>
                  <a:srgbClr val="202122"/>
                </a:solidFill>
                <a:latin typeface="Trebuchet MS"/>
                <a:ea typeface="Trebuchet MS"/>
                <a:cs typeface="Trebuchet MS"/>
                <a:sym typeface="Trebuchet MS"/>
              </a:rPr>
              <a:t>OS Scheduler maximises CPU utilisation, and maintains fairness across tasks. </a:t>
            </a:r>
            <a:endParaRPr>
              <a:solidFill>
                <a:srgbClr val="202122"/>
              </a:solidFill>
              <a:latin typeface="Trebuchet MS"/>
              <a:ea typeface="Trebuchet MS"/>
              <a:cs typeface="Trebuchet MS"/>
              <a:sym typeface="Trebuchet MS"/>
            </a:endParaRPr>
          </a:p>
          <a:p>
            <a:pPr indent="-203200" lvl="1" marL="685800" rtl="0" algn="l">
              <a:lnSpc>
                <a:spcPct val="150000"/>
              </a:lnSpc>
              <a:spcBef>
                <a:spcPts val="0"/>
              </a:spcBef>
              <a:spcAft>
                <a:spcPts val="0"/>
              </a:spcAft>
              <a:buClr>
                <a:srgbClr val="202122"/>
              </a:buClr>
              <a:buSzPts val="1400"/>
              <a:buFont typeface="Trebuchet MS"/>
              <a:buChar char="○"/>
            </a:pPr>
            <a:r>
              <a:rPr lang="en">
                <a:solidFill>
                  <a:srgbClr val="202122"/>
                </a:solidFill>
                <a:latin typeface="Trebuchet MS"/>
                <a:ea typeface="Trebuchet MS"/>
                <a:cs typeface="Trebuchet MS"/>
                <a:sym typeface="Trebuchet MS"/>
              </a:rPr>
              <a:t>Tasks can get pre-empted out of the CPU</a:t>
            </a:r>
            <a:endParaRPr>
              <a:solidFill>
                <a:srgbClr val="202122"/>
              </a:solidFill>
              <a:latin typeface="Trebuchet MS"/>
              <a:ea typeface="Trebuchet MS"/>
              <a:cs typeface="Trebuchet MS"/>
              <a:sym typeface="Trebuchet MS"/>
            </a:endParaRPr>
          </a:p>
          <a:p>
            <a:pPr indent="-317500" lvl="2" marL="1371600" rtl="0" algn="l">
              <a:lnSpc>
                <a:spcPct val="150000"/>
              </a:lnSpc>
              <a:spcBef>
                <a:spcPts val="0"/>
              </a:spcBef>
              <a:spcAft>
                <a:spcPts val="0"/>
              </a:spcAft>
              <a:buClr>
                <a:srgbClr val="202122"/>
              </a:buClr>
              <a:buSzPts val="1400"/>
              <a:buFont typeface="Trebuchet MS"/>
              <a:buChar char="■"/>
            </a:pPr>
            <a:r>
              <a:rPr lang="en">
                <a:solidFill>
                  <a:srgbClr val="202122"/>
                </a:solidFill>
                <a:latin typeface="Trebuchet MS"/>
                <a:ea typeface="Trebuchet MS"/>
                <a:cs typeface="Trebuchet MS"/>
                <a:sym typeface="Trebuchet MS"/>
              </a:rPr>
              <a:t>Time Slice Finished, Higher Priority Task comes in.</a:t>
            </a:r>
            <a:endParaRPr>
              <a:solidFill>
                <a:srgbClr val="202122"/>
              </a:solidFill>
              <a:latin typeface="Trebuchet MS"/>
              <a:ea typeface="Trebuchet MS"/>
              <a:cs typeface="Trebuchet MS"/>
              <a:sym typeface="Trebuchet MS"/>
            </a:endParaRPr>
          </a:p>
          <a:p>
            <a:pPr indent="-317500" lvl="2" marL="1371600" rtl="0" algn="l">
              <a:lnSpc>
                <a:spcPct val="150000"/>
              </a:lnSpc>
              <a:spcBef>
                <a:spcPts val="0"/>
              </a:spcBef>
              <a:spcAft>
                <a:spcPts val="0"/>
              </a:spcAft>
              <a:buClr>
                <a:srgbClr val="202122"/>
              </a:buClr>
              <a:buSzPts val="1400"/>
              <a:buFont typeface="Trebuchet MS"/>
              <a:buChar char="■"/>
            </a:pPr>
            <a:r>
              <a:rPr lang="en">
                <a:solidFill>
                  <a:srgbClr val="202122"/>
                </a:solidFill>
                <a:latin typeface="Trebuchet MS"/>
                <a:ea typeface="Trebuchet MS"/>
                <a:cs typeface="Trebuchet MS"/>
                <a:sym typeface="Trebuchet MS"/>
              </a:rPr>
              <a:t>Signals/Interrupts, etc</a:t>
            </a:r>
            <a:endParaRPr>
              <a:solidFill>
                <a:srgbClr val="202122"/>
              </a:solidFill>
              <a:latin typeface="Trebuchet MS"/>
              <a:ea typeface="Trebuchet MS"/>
              <a:cs typeface="Trebuchet MS"/>
              <a:sym typeface="Trebuchet MS"/>
            </a:endParaRPr>
          </a:p>
        </p:txBody>
      </p:sp>
      <p:sp>
        <p:nvSpPr>
          <p:cNvPr id="73" name="Google Shape;73;p16"/>
          <p:cNvSpPr txBox="1"/>
          <p:nvPr/>
        </p:nvSpPr>
        <p:spPr>
          <a:xfrm>
            <a:off x="213400" y="82525"/>
            <a:ext cx="84132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Trebuchet MS"/>
                <a:ea typeface="Trebuchet MS"/>
                <a:cs typeface="Trebuchet MS"/>
                <a:sym typeface="Trebuchet MS"/>
              </a:rPr>
              <a:t>Recap</a:t>
            </a:r>
            <a:endParaRPr sz="2200">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2"/>
          <p:cNvSpPr txBox="1"/>
          <p:nvPr/>
        </p:nvSpPr>
        <p:spPr>
          <a:xfrm>
            <a:off x="156100" y="13627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Atomic </a:t>
            </a:r>
            <a:r>
              <a:rPr b="1" i="1" lang="en" sz="2200" u="sng">
                <a:solidFill>
                  <a:srgbClr val="2749FF"/>
                </a:solidFill>
                <a:latin typeface="Trebuchet MS"/>
                <a:ea typeface="Trebuchet MS"/>
                <a:cs typeface="Trebuchet MS"/>
                <a:sym typeface="Trebuchet MS"/>
              </a:rPr>
              <a:t>Hardware Instructions - Test &amp; Set</a:t>
            </a:r>
            <a:endParaRPr b="1" i="1" sz="2100" u="sng">
              <a:solidFill>
                <a:srgbClr val="2749FF"/>
              </a:solidFill>
              <a:latin typeface="Trebuchet MS"/>
              <a:ea typeface="Trebuchet MS"/>
              <a:cs typeface="Trebuchet MS"/>
              <a:sym typeface="Trebuchet MS"/>
            </a:endParaRPr>
          </a:p>
        </p:txBody>
      </p:sp>
      <p:sp>
        <p:nvSpPr>
          <p:cNvPr id="312" name="Google Shape;312;p52"/>
          <p:cNvSpPr txBox="1"/>
          <p:nvPr/>
        </p:nvSpPr>
        <p:spPr>
          <a:xfrm>
            <a:off x="272200" y="851125"/>
            <a:ext cx="3731100" cy="12576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a:solidFill>
                  <a:schemeClr val="dk1"/>
                </a:solidFill>
                <a:latin typeface="Trebuchet MS"/>
                <a:ea typeface="Trebuchet MS"/>
                <a:cs typeface="Trebuchet MS"/>
                <a:sym typeface="Trebuchet MS"/>
              </a:rPr>
              <a:t>function</a:t>
            </a:r>
            <a:r>
              <a:rPr i="1" lang="en">
                <a:solidFill>
                  <a:schemeClr val="dk1"/>
                </a:solidFill>
                <a:latin typeface="Trebuchet MS"/>
                <a:ea typeface="Trebuchet MS"/>
                <a:cs typeface="Trebuchet MS"/>
                <a:sym typeface="Trebuchet MS"/>
              </a:rPr>
              <a:t> TestAndSet(boolean_ref lock) {</a:t>
            </a:r>
            <a:endParaRPr i="1">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i="1" lang="en">
                <a:solidFill>
                  <a:schemeClr val="dk1"/>
                </a:solidFill>
                <a:latin typeface="Trebuchet MS"/>
                <a:ea typeface="Trebuchet MS"/>
                <a:cs typeface="Trebuchet MS"/>
                <a:sym typeface="Trebuchet MS"/>
              </a:rPr>
              <a:t>    boolean initial = lock;</a:t>
            </a:r>
            <a:endParaRPr i="1">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i="1" lang="en">
                <a:solidFill>
                  <a:schemeClr val="dk1"/>
                </a:solidFill>
                <a:latin typeface="Trebuchet MS"/>
                <a:ea typeface="Trebuchet MS"/>
                <a:cs typeface="Trebuchet MS"/>
                <a:sym typeface="Trebuchet MS"/>
              </a:rPr>
              <a:t>    lock = true;</a:t>
            </a:r>
            <a:endParaRPr i="1">
              <a:solidFill>
                <a:schemeClr val="dk1"/>
              </a:solidFill>
              <a:latin typeface="Trebuchet MS"/>
              <a:ea typeface="Trebuchet MS"/>
              <a:cs typeface="Trebuchet MS"/>
              <a:sym typeface="Trebuchet MS"/>
            </a:endParaRPr>
          </a:p>
          <a:p>
            <a:pPr indent="0" lvl="0" marL="0" rtl="0" algn="l">
              <a:spcBef>
                <a:spcPts val="0"/>
              </a:spcBef>
              <a:spcAft>
                <a:spcPts val="0"/>
              </a:spcAft>
              <a:buNone/>
            </a:pPr>
            <a:r>
              <a:rPr i="1" lang="en">
                <a:solidFill>
                  <a:schemeClr val="dk1"/>
                </a:solidFill>
                <a:latin typeface="Trebuchet MS"/>
                <a:ea typeface="Trebuchet MS"/>
                <a:cs typeface="Trebuchet MS"/>
                <a:sym typeface="Trebuchet MS"/>
              </a:rPr>
              <a:t>    </a:t>
            </a:r>
            <a:r>
              <a:rPr b="1" i="1" lang="en">
                <a:solidFill>
                  <a:schemeClr val="dk1"/>
                </a:solidFill>
                <a:latin typeface="Trebuchet MS"/>
                <a:ea typeface="Trebuchet MS"/>
                <a:cs typeface="Trebuchet MS"/>
                <a:sym typeface="Trebuchet MS"/>
              </a:rPr>
              <a:t>return</a:t>
            </a:r>
            <a:r>
              <a:rPr i="1" lang="en">
                <a:solidFill>
                  <a:schemeClr val="dk1"/>
                </a:solidFill>
                <a:latin typeface="Trebuchet MS"/>
                <a:ea typeface="Trebuchet MS"/>
                <a:cs typeface="Trebuchet MS"/>
                <a:sym typeface="Trebuchet MS"/>
              </a:rPr>
              <a:t> initial; </a:t>
            </a:r>
            <a:endParaRPr i="1">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i="1" lang="en">
                <a:solidFill>
                  <a:schemeClr val="dk1"/>
                </a:solidFill>
                <a:latin typeface="Trebuchet MS"/>
                <a:ea typeface="Trebuchet MS"/>
                <a:cs typeface="Trebuchet MS"/>
                <a:sym typeface="Trebuchet MS"/>
              </a:rPr>
              <a:t>}</a:t>
            </a:r>
            <a:endParaRPr i="1" sz="1600">
              <a:solidFill>
                <a:srgbClr val="0000FF"/>
              </a:solidFill>
              <a:latin typeface="Trebuchet MS"/>
              <a:ea typeface="Trebuchet MS"/>
              <a:cs typeface="Trebuchet MS"/>
              <a:sym typeface="Trebuchet MS"/>
            </a:endParaRPr>
          </a:p>
          <a:p>
            <a:pPr indent="0" lvl="0" marL="0" rtl="0" algn="l">
              <a:spcBef>
                <a:spcPts val="0"/>
              </a:spcBef>
              <a:spcAft>
                <a:spcPts val="1000"/>
              </a:spcAft>
              <a:buNone/>
            </a:pPr>
            <a:r>
              <a:t/>
            </a:r>
            <a:endParaRPr>
              <a:solidFill>
                <a:srgbClr val="2749FF"/>
              </a:solidFill>
              <a:latin typeface="Trebuchet MS"/>
              <a:ea typeface="Trebuchet MS"/>
              <a:cs typeface="Trebuchet MS"/>
              <a:sym typeface="Trebuchet MS"/>
            </a:endParaRPr>
          </a:p>
        </p:txBody>
      </p:sp>
      <p:sp>
        <p:nvSpPr>
          <p:cNvPr id="313" name="Google Shape;313;p52"/>
          <p:cNvSpPr txBox="1"/>
          <p:nvPr/>
        </p:nvSpPr>
        <p:spPr>
          <a:xfrm>
            <a:off x="96600" y="2498050"/>
            <a:ext cx="4077000" cy="843600"/>
          </a:xfrm>
          <a:prstGeom prst="rect">
            <a:avLst/>
          </a:prstGeom>
          <a:solidFill>
            <a:srgbClr val="FFF2CC"/>
          </a:solidFill>
          <a:ln>
            <a:noFill/>
          </a:ln>
        </p:spPr>
        <p:txBody>
          <a:bodyPr anchorCtr="0" anchor="t" bIns="91425" lIns="91425" spcFirstLastPara="1" rIns="91425" wrap="square" tIns="91425">
            <a:noAutofit/>
          </a:bodyPr>
          <a:lstStyle/>
          <a:p>
            <a:pPr indent="-190500" lvl="0" marL="342900" rtl="0" algn="l">
              <a:lnSpc>
                <a:spcPct val="115000"/>
              </a:lnSpc>
              <a:spcBef>
                <a:spcPts val="120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Executed atomically</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Returns the original value of passed parameter</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Set the new value of passed parameter to “TRUE”.</a:t>
            </a:r>
            <a:endParaRPr i="1" sz="1200">
              <a:solidFill>
                <a:schemeClr val="dk1"/>
              </a:solidFill>
              <a:latin typeface="Trebuchet MS"/>
              <a:ea typeface="Trebuchet MS"/>
              <a:cs typeface="Trebuchet MS"/>
              <a:sym typeface="Trebuchet MS"/>
            </a:endParaRPr>
          </a:p>
          <a:p>
            <a:pPr indent="0" lvl="0" marL="0" rtl="0" algn="l">
              <a:spcBef>
                <a:spcPts val="1200"/>
              </a:spcBef>
              <a:spcAft>
                <a:spcPts val="0"/>
              </a:spcAft>
              <a:buNone/>
            </a:pPr>
            <a:r>
              <a:t/>
            </a:r>
            <a:endParaRPr/>
          </a:p>
        </p:txBody>
      </p:sp>
      <p:sp>
        <p:nvSpPr>
          <p:cNvPr id="314" name="Google Shape;314;p52"/>
          <p:cNvSpPr txBox="1"/>
          <p:nvPr/>
        </p:nvSpPr>
        <p:spPr>
          <a:xfrm>
            <a:off x="4506200" y="940375"/>
            <a:ext cx="4380900" cy="10872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rgbClr val="0000FF"/>
              </a:buClr>
              <a:buSzPts val="1350"/>
              <a:buFont typeface="Trebuchet MS"/>
              <a:buChar char="●"/>
            </a:pPr>
            <a:r>
              <a:rPr i="1" lang="en" sz="1350">
                <a:solidFill>
                  <a:srgbClr val="0000FF"/>
                </a:solidFill>
                <a:latin typeface="Trebuchet MS"/>
                <a:ea typeface="Trebuchet MS"/>
                <a:cs typeface="Trebuchet MS"/>
                <a:sym typeface="Trebuchet MS"/>
              </a:rPr>
              <a:t>Shared Boolean variable lock, initialized to </a:t>
            </a:r>
            <a:r>
              <a:rPr b="1" i="1" lang="en" sz="1350">
                <a:solidFill>
                  <a:srgbClr val="0000FF"/>
                </a:solidFill>
                <a:latin typeface="Trebuchet MS"/>
                <a:ea typeface="Trebuchet MS"/>
                <a:cs typeface="Trebuchet MS"/>
                <a:sym typeface="Trebuchet MS"/>
              </a:rPr>
              <a:t>FALSE</a:t>
            </a:r>
            <a:endParaRPr b="1" i="1" sz="1350">
              <a:solidFill>
                <a:srgbClr val="0000FF"/>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rgbClr val="0000FF"/>
              </a:buClr>
              <a:buSzPts val="1350"/>
              <a:buFont typeface="Trebuchet MS"/>
              <a:buChar char="●"/>
            </a:pPr>
            <a:r>
              <a:rPr b="1" i="1" lang="en" sz="1350" u="sng">
                <a:solidFill>
                  <a:srgbClr val="0000FF"/>
                </a:solidFill>
                <a:latin typeface="Trebuchet MS"/>
                <a:ea typeface="Trebuchet MS"/>
                <a:cs typeface="Trebuchet MS"/>
                <a:sym typeface="Trebuchet MS"/>
              </a:rPr>
              <a:t>Solution:</a:t>
            </a:r>
            <a:endParaRPr b="1" i="1" sz="1350" u="sng">
              <a:solidFill>
                <a:srgbClr val="0000FF"/>
              </a:solidFill>
              <a:latin typeface="Trebuchet MS"/>
              <a:ea typeface="Trebuchet MS"/>
              <a:cs typeface="Trebuchet MS"/>
              <a:sym typeface="Trebuchet MS"/>
            </a:endParaRPr>
          </a:p>
          <a:p>
            <a:pPr indent="-254000" lvl="0" marL="1168400" rtl="0" algn="l">
              <a:lnSpc>
                <a:spcPct val="115000"/>
              </a:lnSpc>
              <a:spcBef>
                <a:spcPts val="1700"/>
              </a:spcBef>
              <a:spcAft>
                <a:spcPts val="500"/>
              </a:spcAft>
              <a:buNone/>
            </a:pPr>
            <a:r>
              <a:rPr i="1" lang="en" sz="1050">
                <a:solidFill>
                  <a:schemeClr val="dk1"/>
                </a:solidFill>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315" name="Google Shape;315;p52"/>
          <p:cNvSpPr txBox="1"/>
          <p:nvPr/>
        </p:nvSpPr>
        <p:spPr>
          <a:xfrm>
            <a:off x="4741475" y="2108725"/>
            <a:ext cx="4202400" cy="2571600"/>
          </a:xfrm>
          <a:prstGeom prst="rect">
            <a:avLst/>
          </a:prstGeom>
          <a:solidFill>
            <a:srgbClr val="EAD1DC"/>
          </a:solidFill>
          <a:ln>
            <a:noFill/>
          </a:ln>
        </p:spPr>
        <p:txBody>
          <a:bodyPr anchorCtr="0" anchor="t" bIns="91425" lIns="91425" spcFirstLastPara="1" rIns="91425" wrap="square" tIns="91425">
            <a:noAutofit/>
          </a:bodyPr>
          <a:lstStyle/>
          <a:p>
            <a:pPr indent="-1054100" lvl="0" marL="1168400" rtl="0" algn="l">
              <a:lnSpc>
                <a:spcPct val="115000"/>
              </a:lnSpc>
              <a:spcBef>
                <a:spcPts val="0"/>
              </a:spcBef>
              <a:spcAft>
                <a:spcPts val="0"/>
              </a:spcAft>
              <a:buNone/>
            </a:pPr>
            <a:r>
              <a:t/>
            </a:r>
            <a:endParaRPr i="1" sz="1200">
              <a:solidFill>
                <a:schemeClr val="dk1"/>
              </a:solidFill>
              <a:latin typeface="Trebuchet MS"/>
              <a:ea typeface="Trebuchet MS"/>
              <a:cs typeface="Trebuchet MS"/>
              <a:sym typeface="Trebuchet MS"/>
            </a:endParaRPr>
          </a:p>
          <a:p>
            <a:pPr indent="-1054100" lvl="0" marL="1168400" rtl="0" algn="l">
              <a:lnSpc>
                <a:spcPct val="115000"/>
              </a:lnSpc>
              <a:spcBef>
                <a:spcPts val="500"/>
              </a:spcBef>
              <a:spcAft>
                <a:spcPts val="0"/>
              </a:spcAft>
              <a:buNone/>
            </a:pPr>
            <a:r>
              <a:rPr b="1" i="1" lang="en" sz="1300">
                <a:solidFill>
                  <a:schemeClr val="dk1"/>
                </a:solidFill>
                <a:latin typeface="Trebuchet MS"/>
                <a:ea typeface="Trebuchet MS"/>
                <a:cs typeface="Trebuchet MS"/>
                <a:sym typeface="Trebuchet MS"/>
              </a:rPr>
              <a:t>do {</a:t>
            </a:r>
            <a:endParaRPr b="1" i="1" sz="1300">
              <a:solidFill>
                <a:schemeClr val="dk1"/>
              </a:solidFill>
              <a:latin typeface="Trebuchet MS"/>
              <a:ea typeface="Trebuchet MS"/>
              <a:cs typeface="Trebuchet MS"/>
              <a:sym typeface="Trebuchet MS"/>
            </a:endParaRPr>
          </a:p>
          <a:p>
            <a:pPr indent="-342900" lvl="0" marL="457200" rtl="0" algn="l">
              <a:lnSpc>
                <a:spcPct val="115000"/>
              </a:lnSpc>
              <a:spcBef>
                <a:spcPts val="500"/>
              </a:spcBef>
              <a:spcAft>
                <a:spcPts val="0"/>
              </a:spcAft>
              <a:buClr>
                <a:schemeClr val="dk1"/>
              </a:buClr>
              <a:buSzPts val="1100"/>
              <a:buFont typeface="Arial"/>
              <a:buNone/>
            </a:pPr>
            <a:r>
              <a:rPr b="1" i="1" lang="en" sz="1300">
                <a:solidFill>
                  <a:schemeClr val="dk1"/>
                </a:solidFill>
                <a:latin typeface="Trebuchet MS"/>
                <a:ea typeface="Trebuchet MS"/>
                <a:cs typeface="Trebuchet MS"/>
                <a:sym typeface="Trebuchet MS"/>
              </a:rPr>
              <a:t>       while (TestAndSet(&amp;lock)) ; /* do nothing */ </a:t>
            </a:r>
            <a:endParaRPr b="1" i="1" sz="1300">
              <a:solidFill>
                <a:schemeClr val="dk1"/>
              </a:solidFill>
              <a:latin typeface="Trebuchet MS"/>
              <a:ea typeface="Trebuchet MS"/>
              <a:cs typeface="Trebuchet MS"/>
              <a:sym typeface="Trebuchet MS"/>
            </a:endParaRPr>
          </a:p>
          <a:p>
            <a:pPr indent="-1054100" lvl="0" marL="1168400" rtl="0" algn="l">
              <a:lnSpc>
                <a:spcPct val="115000"/>
              </a:lnSpc>
              <a:spcBef>
                <a:spcPts val="500"/>
              </a:spcBef>
              <a:spcAft>
                <a:spcPts val="0"/>
              </a:spcAft>
              <a:buClr>
                <a:schemeClr val="dk1"/>
              </a:buClr>
              <a:buSzPts val="1100"/>
              <a:buFont typeface="Arial"/>
              <a:buNone/>
            </a:pPr>
            <a:r>
              <a:rPr b="1" i="1" lang="en" sz="1300">
                <a:solidFill>
                  <a:schemeClr val="dk1"/>
                </a:solidFill>
                <a:latin typeface="Trebuchet MS"/>
                <a:ea typeface="Trebuchet MS"/>
                <a:cs typeface="Trebuchet MS"/>
                <a:sym typeface="Trebuchet MS"/>
              </a:rPr>
              <a:t>                 /* critical section */ </a:t>
            </a:r>
            <a:endParaRPr b="1" i="1" sz="1300">
              <a:solidFill>
                <a:schemeClr val="dk1"/>
              </a:solidFill>
              <a:latin typeface="Trebuchet MS"/>
              <a:ea typeface="Trebuchet MS"/>
              <a:cs typeface="Trebuchet MS"/>
              <a:sym typeface="Trebuchet MS"/>
            </a:endParaRPr>
          </a:p>
          <a:p>
            <a:pPr indent="-1054100" lvl="0" marL="1168400" rtl="0" algn="l">
              <a:lnSpc>
                <a:spcPct val="115000"/>
              </a:lnSpc>
              <a:spcBef>
                <a:spcPts val="500"/>
              </a:spcBef>
              <a:spcAft>
                <a:spcPts val="0"/>
              </a:spcAft>
              <a:buClr>
                <a:schemeClr val="dk1"/>
              </a:buClr>
              <a:buSzPts val="1100"/>
              <a:buFont typeface="Arial"/>
              <a:buNone/>
            </a:pPr>
            <a:r>
              <a:rPr b="1" i="1" lang="en" sz="1300">
                <a:solidFill>
                  <a:schemeClr val="dk1"/>
                </a:solidFill>
                <a:latin typeface="Trebuchet MS"/>
                <a:ea typeface="Trebuchet MS"/>
                <a:cs typeface="Trebuchet MS"/>
                <a:sym typeface="Trebuchet MS"/>
              </a:rPr>
              <a:t>          lock = false; </a:t>
            </a:r>
            <a:endParaRPr b="1" i="1" sz="1300">
              <a:solidFill>
                <a:schemeClr val="dk1"/>
              </a:solidFill>
              <a:latin typeface="Trebuchet MS"/>
              <a:ea typeface="Trebuchet MS"/>
              <a:cs typeface="Trebuchet MS"/>
              <a:sym typeface="Trebuchet MS"/>
            </a:endParaRPr>
          </a:p>
          <a:p>
            <a:pPr indent="-1054100" lvl="0" marL="1168400" rtl="0" algn="l">
              <a:lnSpc>
                <a:spcPct val="115000"/>
              </a:lnSpc>
              <a:spcBef>
                <a:spcPts val="500"/>
              </a:spcBef>
              <a:spcAft>
                <a:spcPts val="0"/>
              </a:spcAft>
              <a:buClr>
                <a:schemeClr val="dk1"/>
              </a:buClr>
              <a:buSzPts val="1100"/>
              <a:buFont typeface="Arial"/>
              <a:buNone/>
            </a:pPr>
            <a:r>
              <a:rPr b="1" i="1" lang="en" sz="1300">
                <a:solidFill>
                  <a:schemeClr val="dk1"/>
                </a:solidFill>
                <a:latin typeface="Trebuchet MS"/>
                <a:ea typeface="Trebuchet MS"/>
                <a:cs typeface="Trebuchet MS"/>
                <a:sym typeface="Trebuchet MS"/>
              </a:rPr>
              <a:t>                 /* remainder section */ </a:t>
            </a:r>
            <a:endParaRPr b="1" i="1" sz="1300">
              <a:solidFill>
                <a:schemeClr val="dk1"/>
              </a:solidFill>
              <a:latin typeface="Trebuchet MS"/>
              <a:ea typeface="Trebuchet MS"/>
              <a:cs typeface="Trebuchet MS"/>
              <a:sym typeface="Trebuchet MS"/>
            </a:endParaRPr>
          </a:p>
          <a:p>
            <a:pPr indent="-1054100" lvl="0" marL="1168400" rtl="0" algn="l">
              <a:lnSpc>
                <a:spcPct val="115000"/>
              </a:lnSpc>
              <a:spcBef>
                <a:spcPts val="600"/>
              </a:spcBef>
              <a:spcAft>
                <a:spcPts val="600"/>
              </a:spcAft>
              <a:buClr>
                <a:schemeClr val="dk1"/>
              </a:buClr>
              <a:buSzPts val="1100"/>
              <a:buFont typeface="Arial"/>
              <a:buNone/>
            </a:pPr>
            <a:r>
              <a:rPr b="1" i="1" lang="en" sz="1300">
                <a:solidFill>
                  <a:schemeClr val="dk1"/>
                </a:solidFill>
                <a:latin typeface="Trebuchet MS"/>
                <a:ea typeface="Trebuchet MS"/>
                <a:cs typeface="Trebuchet MS"/>
                <a:sym typeface="Trebuchet MS"/>
              </a:rPr>
              <a:t>    } while (true);</a:t>
            </a:r>
            <a:r>
              <a:rPr b="1" i="1" lang="en" sz="1450">
                <a:solidFill>
                  <a:schemeClr val="dk1"/>
                </a:solidFill>
                <a:latin typeface="Trebuchet MS"/>
                <a:ea typeface="Trebuchet MS"/>
                <a:cs typeface="Trebuchet MS"/>
                <a:sym typeface="Trebuchet MS"/>
              </a:rPr>
              <a:t> </a:t>
            </a:r>
            <a:endParaRPr b="1" i="1" sz="1450">
              <a:solidFill>
                <a:schemeClr val="dk1"/>
              </a:solidFill>
              <a:latin typeface="Trebuchet MS"/>
              <a:ea typeface="Trebuchet MS"/>
              <a:cs typeface="Trebuchet MS"/>
              <a:sym typeface="Trebuchet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nvSpPr>
        <p:spPr>
          <a:xfrm>
            <a:off x="156100" y="13627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Atomic Hardware Instructions - </a:t>
            </a:r>
            <a:r>
              <a:rPr b="1" i="1" lang="en" sz="2200" u="sng">
                <a:solidFill>
                  <a:srgbClr val="2749FF"/>
                </a:solidFill>
                <a:latin typeface="Trebuchet MS"/>
                <a:ea typeface="Trebuchet MS"/>
                <a:cs typeface="Trebuchet MS"/>
                <a:sym typeface="Trebuchet MS"/>
              </a:rPr>
              <a:t>Compare &amp; Swap</a:t>
            </a:r>
            <a:endParaRPr b="1" i="1" sz="2100" u="sng">
              <a:solidFill>
                <a:srgbClr val="2749FF"/>
              </a:solidFill>
              <a:latin typeface="Trebuchet MS"/>
              <a:ea typeface="Trebuchet MS"/>
              <a:cs typeface="Trebuchet MS"/>
              <a:sym typeface="Trebuchet MS"/>
            </a:endParaRPr>
          </a:p>
        </p:txBody>
      </p:sp>
      <p:sp>
        <p:nvSpPr>
          <p:cNvPr id="321" name="Google Shape;321;p53"/>
          <p:cNvSpPr txBox="1"/>
          <p:nvPr/>
        </p:nvSpPr>
        <p:spPr>
          <a:xfrm>
            <a:off x="119950" y="3033450"/>
            <a:ext cx="4337700" cy="1541400"/>
          </a:xfrm>
          <a:prstGeom prst="rect">
            <a:avLst/>
          </a:prstGeom>
          <a:solidFill>
            <a:srgbClr val="FFF2CC"/>
          </a:solidFill>
          <a:ln>
            <a:noFill/>
          </a:ln>
        </p:spPr>
        <p:txBody>
          <a:bodyPr anchorCtr="0" anchor="t" bIns="91425" lIns="91425" spcFirstLastPara="1" rIns="91425" wrap="square" tIns="91425">
            <a:noAutofit/>
          </a:bodyPr>
          <a:lstStyle/>
          <a:p>
            <a:pPr indent="-190500" lvl="0" marL="342900" rtl="0" algn="l">
              <a:lnSpc>
                <a:spcPct val="115000"/>
              </a:lnSpc>
              <a:spcBef>
                <a:spcPts val="120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Executed atomically</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Returns the original value of passed parameter.</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Set  the variable “value”  the value of the passed parameter “new_value” but only if “value” ==“expected”. That is, the swap takes place only under this condition.</a:t>
            </a:r>
            <a:endParaRPr i="1" sz="1200">
              <a:solidFill>
                <a:schemeClr val="dk1"/>
              </a:solidFill>
              <a:latin typeface="Trebuchet MS"/>
              <a:ea typeface="Trebuchet MS"/>
              <a:cs typeface="Trebuchet MS"/>
              <a:sym typeface="Trebuchet MS"/>
            </a:endParaRPr>
          </a:p>
        </p:txBody>
      </p:sp>
      <p:pic>
        <p:nvPicPr>
          <p:cNvPr id="322" name="Google Shape;322;p53"/>
          <p:cNvPicPr preferRelativeResize="0"/>
          <p:nvPr/>
        </p:nvPicPr>
        <p:blipFill>
          <a:blip r:embed="rId3">
            <a:alphaModFix/>
          </a:blip>
          <a:stretch>
            <a:fillRect/>
          </a:stretch>
        </p:blipFill>
        <p:spPr>
          <a:xfrm>
            <a:off x="119950" y="875475"/>
            <a:ext cx="4295275" cy="2020075"/>
          </a:xfrm>
          <a:prstGeom prst="rect">
            <a:avLst/>
          </a:prstGeom>
          <a:noFill/>
          <a:ln cap="flat" cmpd="sng" w="38100">
            <a:solidFill>
              <a:srgbClr val="FF9900"/>
            </a:solidFill>
            <a:prstDash val="solid"/>
            <a:round/>
            <a:headEnd len="sm" w="sm" type="none"/>
            <a:tailEnd len="sm" w="sm" type="none"/>
          </a:ln>
        </p:spPr>
      </p:pic>
      <p:pic>
        <p:nvPicPr>
          <p:cNvPr id="323" name="Google Shape;323;p53"/>
          <p:cNvPicPr preferRelativeResize="0"/>
          <p:nvPr/>
        </p:nvPicPr>
        <p:blipFill>
          <a:blip r:embed="rId4">
            <a:alphaModFix/>
          </a:blip>
          <a:stretch>
            <a:fillRect/>
          </a:stretch>
        </p:blipFill>
        <p:spPr>
          <a:xfrm>
            <a:off x="4669350" y="937625"/>
            <a:ext cx="4221100" cy="1895775"/>
          </a:xfrm>
          <a:prstGeom prst="rect">
            <a:avLst/>
          </a:prstGeom>
          <a:noFill/>
          <a:ln cap="flat" cmpd="sng" w="76200">
            <a:solidFill>
              <a:srgbClr val="93C47D"/>
            </a:solidFill>
            <a:prstDash val="solid"/>
            <a:round/>
            <a:headEnd len="sm" w="sm" type="none"/>
            <a:tailEnd len="sm" w="sm" type="none"/>
          </a:ln>
        </p:spPr>
      </p:pic>
      <p:sp>
        <p:nvSpPr>
          <p:cNvPr id="324" name="Google Shape;324;p53"/>
          <p:cNvSpPr txBox="1"/>
          <p:nvPr/>
        </p:nvSpPr>
        <p:spPr>
          <a:xfrm>
            <a:off x="4611050" y="3033450"/>
            <a:ext cx="4337700" cy="1541400"/>
          </a:xfrm>
          <a:prstGeom prst="rect">
            <a:avLst/>
          </a:prstGeom>
          <a:solidFill>
            <a:srgbClr val="D9D2E9"/>
          </a:solidFill>
          <a:ln>
            <a:noFill/>
          </a:ln>
        </p:spPr>
        <p:txBody>
          <a:bodyPr anchorCtr="0" anchor="ctr" bIns="91425" lIns="91425" spcFirstLastPara="1" rIns="91425" wrap="square" tIns="91425">
            <a:noAutofit/>
          </a:bodyPr>
          <a:lstStyle/>
          <a:p>
            <a:pPr indent="-190500" lvl="0" marL="342900" rtl="0" algn="l">
              <a:lnSpc>
                <a:spcPct val="115000"/>
              </a:lnSpc>
              <a:spcBef>
                <a:spcPts val="120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A variant compare_and_set. </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Returns boolean indicating if the value was changed. </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Functionally</a:t>
            </a:r>
            <a:r>
              <a:rPr i="1" lang="en" sz="1200">
                <a:solidFill>
                  <a:schemeClr val="dk1"/>
                </a:solidFill>
                <a:latin typeface="Trebuchet MS"/>
                <a:ea typeface="Trebuchet MS"/>
                <a:cs typeface="Trebuchet MS"/>
                <a:sym typeface="Trebuchet MS"/>
              </a:rPr>
              <a:t> same. </a:t>
            </a:r>
            <a:endParaRPr i="1" sz="1200">
              <a:solidFill>
                <a:schemeClr val="dk1"/>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4"/>
          <p:cNvSpPr txBox="1"/>
          <p:nvPr/>
        </p:nvSpPr>
        <p:spPr>
          <a:xfrm>
            <a:off x="644525" y="1905775"/>
            <a:ext cx="7942500" cy="10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400">
                <a:solidFill>
                  <a:srgbClr val="0000FF"/>
                </a:solidFill>
                <a:latin typeface="Trebuchet MS"/>
                <a:ea typeface="Trebuchet MS"/>
                <a:cs typeface="Trebuchet MS"/>
                <a:sym typeface="Trebuchet MS"/>
              </a:rPr>
              <a:t>How is everyone doing? Still with me? =)</a:t>
            </a:r>
            <a:endParaRPr b="1" i="1" sz="2400">
              <a:solidFill>
                <a:srgbClr val="0000FF"/>
              </a:solidFill>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55"/>
          <p:cNvPicPr preferRelativeResize="0"/>
          <p:nvPr/>
        </p:nvPicPr>
        <p:blipFill>
          <a:blip r:embed="rId3">
            <a:alphaModFix/>
          </a:blip>
          <a:stretch>
            <a:fillRect/>
          </a:stretch>
        </p:blipFill>
        <p:spPr>
          <a:xfrm>
            <a:off x="2435650" y="501250"/>
            <a:ext cx="4272675" cy="3200375"/>
          </a:xfrm>
          <a:prstGeom prst="rect">
            <a:avLst/>
          </a:prstGeom>
          <a:noFill/>
          <a:ln>
            <a:noFill/>
          </a:ln>
        </p:spPr>
      </p:pic>
      <p:sp>
        <p:nvSpPr>
          <p:cNvPr id="335" name="Google Shape;335;p55"/>
          <p:cNvSpPr txBox="1"/>
          <p:nvPr/>
        </p:nvSpPr>
        <p:spPr>
          <a:xfrm>
            <a:off x="823000" y="3998875"/>
            <a:ext cx="7755900" cy="72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200">
                <a:solidFill>
                  <a:srgbClr val="0000FF"/>
                </a:solidFill>
                <a:latin typeface="Trebuchet MS"/>
                <a:ea typeface="Trebuchet MS"/>
                <a:cs typeface="Trebuchet MS"/>
                <a:sym typeface="Trebuchet MS"/>
              </a:rPr>
              <a:t>The solutions so far aren’t easy to comprehend!</a:t>
            </a:r>
            <a:endParaRPr i="1" sz="2200">
              <a:solidFill>
                <a:srgbClr val="0000FF"/>
              </a:solidFill>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6"/>
          <p:cNvSpPr txBox="1"/>
          <p:nvPr/>
        </p:nvSpPr>
        <p:spPr>
          <a:xfrm>
            <a:off x="295675" y="672650"/>
            <a:ext cx="8486100" cy="418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Previous solutions are complicated and generally inaccessible to application programmers</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b="1" i="1" lang="en" u="sng">
                <a:solidFill>
                  <a:srgbClr val="0000FF"/>
                </a:solidFill>
                <a:latin typeface="Trebuchet MS"/>
                <a:ea typeface="Trebuchet MS"/>
                <a:cs typeface="Trebuchet MS"/>
                <a:sym typeface="Trebuchet MS"/>
              </a:rPr>
              <a:t>OS designers build software tools to solve critical section problem</a:t>
            </a:r>
            <a:endParaRPr b="1" i="1" u="sng">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Simplest is mutex lock</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Char char="●"/>
            </a:pPr>
            <a:r>
              <a:rPr i="1" lang="en">
                <a:solidFill>
                  <a:schemeClr val="dk1"/>
                </a:solidFill>
                <a:latin typeface="Trebuchet MS"/>
                <a:ea typeface="Trebuchet MS"/>
                <a:cs typeface="Trebuchet MS"/>
                <a:sym typeface="Trebuchet MS"/>
              </a:rPr>
              <a:t>Protect a critical section  by first </a:t>
            </a:r>
            <a:r>
              <a:rPr b="1" i="1" lang="en">
                <a:solidFill>
                  <a:srgbClr val="0000FF"/>
                </a:solidFill>
                <a:latin typeface="Trebuchet MS"/>
                <a:ea typeface="Trebuchet MS"/>
                <a:cs typeface="Trebuchet MS"/>
                <a:sym typeface="Trebuchet MS"/>
              </a:rPr>
              <a:t>acquire()</a:t>
            </a:r>
            <a:r>
              <a:rPr i="1" lang="en">
                <a:solidFill>
                  <a:schemeClr val="dk1"/>
                </a:solidFill>
                <a:latin typeface="Trebuchet MS"/>
                <a:ea typeface="Trebuchet MS"/>
                <a:cs typeface="Trebuchet MS"/>
                <a:sym typeface="Trebuchet MS"/>
              </a:rPr>
              <a:t> a lock then </a:t>
            </a:r>
            <a:r>
              <a:rPr b="1" i="1" lang="en">
                <a:solidFill>
                  <a:srgbClr val="0000FF"/>
                </a:solidFill>
                <a:latin typeface="Trebuchet MS"/>
                <a:ea typeface="Trebuchet MS"/>
                <a:cs typeface="Trebuchet MS"/>
                <a:sym typeface="Trebuchet MS"/>
              </a:rPr>
              <a:t>release()</a:t>
            </a:r>
            <a:r>
              <a:rPr i="1" lang="en">
                <a:solidFill>
                  <a:srgbClr val="0000FF"/>
                </a:solidFill>
                <a:latin typeface="Trebuchet MS"/>
                <a:ea typeface="Trebuchet MS"/>
                <a:cs typeface="Trebuchet MS"/>
                <a:sym typeface="Trebuchet MS"/>
              </a:rPr>
              <a:t> </a:t>
            </a:r>
            <a:r>
              <a:rPr i="1" lang="en">
                <a:solidFill>
                  <a:schemeClr val="dk1"/>
                </a:solidFill>
                <a:latin typeface="Trebuchet MS"/>
                <a:ea typeface="Trebuchet MS"/>
                <a:cs typeface="Trebuchet MS"/>
                <a:sym typeface="Trebuchet MS"/>
              </a:rPr>
              <a:t>the lock</a:t>
            </a:r>
            <a:endParaRPr i="1">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Boolean variable indicating if lock is available or not</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Char char="●"/>
            </a:pPr>
            <a:r>
              <a:rPr i="1" lang="en">
                <a:solidFill>
                  <a:schemeClr val="dk1"/>
                </a:solidFill>
                <a:latin typeface="Trebuchet MS"/>
                <a:ea typeface="Trebuchet MS"/>
                <a:cs typeface="Trebuchet MS"/>
                <a:sym typeface="Trebuchet MS"/>
              </a:rPr>
              <a:t>Calls to </a:t>
            </a:r>
            <a:r>
              <a:rPr b="1" i="1" lang="en">
                <a:solidFill>
                  <a:srgbClr val="0000FF"/>
                </a:solidFill>
                <a:latin typeface="Trebuchet MS"/>
                <a:ea typeface="Trebuchet MS"/>
                <a:cs typeface="Trebuchet MS"/>
                <a:sym typeface="Trebuchet MS"/>
              </a:rPr>
              <a:t>acquire()</a:t>
            </a:r>
            <a:r>
              <a:rPr i="1" lang="en">
                <a:solidFill>
                  <a:schemeClr val="dk1"/>
                </a:solidFill>
                <a:latin typeface="Trebuchet MS"/>
                <a:ea typeface="Trebuchet MS"/>
                <a:cs typeface="Trebuchet MS"/>
                <a:sym typeface="Trebuchet MS"/>
              </a:rPr>
              <a:t> and </a:t>
            </a:r>
            <a:r>
              <a:rPr b="1" i="1" lang="en">
                <a:solidFill>
                  <a:srgbClr val="0000FF"/>
                </a:solidFill>
                <a:latin typeface="Trebuchet MS"/>
                <a:ea typeface="Trebuchet MS"/>
                <a:cs typeface="Trebuchet MS"/>
                <a:sym typeface="Trebuchet MS"/>
              </a:rPr>
              <a:t>release()</a:t>
            </a:r>
            <a:r>
              <a:rPr i="1" lang="en">
                <a:solidFill>
                  <a:schemeClr val="dk1"/>
                </a:solidFill>
                <a:latin typeface="Trebuchet MS"/>
                <a:ea typeface="Trebuchet MS"/>
                <a:cs typeface="Trebuchet MS"/>
                <a:sym typeface="Trebuchet MS"/>
              </a:rPr>
              <a:t> must be atomic</a:t>
            </a:r>
            <a:endParaRPr i="1">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Usually implemented via hardware atomic instructions</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Char char="●"/>
            </a:pPr>
            <a:r>
              <a:rPr i="1" lang="en">
                <a:solidFill>
                  <a:schemeClr val="dk1"/>
                </a:solidFill>
                <a:latin typeface="Trebuchet MS"/>
                <a:ea typeface="Trebuchet MS"/>
                <a:cs typeface="Trebuchet MS"/>
                <a:sym typeface="Trebuchet MS"/>
              </a:rPr>
              <a:t>But this solution requires </a:t>
            </a:r>
            <a:r>
              <a:rPr b="1" i="1" lang="en">
                <a:solidFill>
                  <a:srgbClr val="2749FF"/>
                </a:solidFill>
                <a:latin typeface="Trebuchet MS"/>
                <a:ea typeface="Trebuchet MS"/>
                <a:cs typeface="Trebuchet MS"/>
                <a:sym typeface="Trebuchet MS"/>
              </a:rPr>
              <a:t>busy waiting</a:t>
            </a:r>
            <a:endParaRPr b="1" i="1">
              <a:solidFill>
                <a:srgbClr val="2749FF"/>
              </a:solidFill>
              <a:latin typeface="Trebuchet MS"/>
              <a:ea typeface="Trebuchet MS"/>
              <a:cs typeface="Trebuchet MS"/>
              <a:sym typeface="Trebuchet MS"/>
            </a:endParaRPr>
          </a:p>
          <a:p>
            <a:pPr indent="-317500" lvl="1" marL="914400" rtl="0" algn="l">
              <a:lnSpc>
                <a:spcPct val="115000"/>
              </a:lnSpc>
              <a:spcBef>
                <a:spcPts val="1200"/>
              </a:spcBef>
              <a:spcAft>
                <a:spcPts val="0"/>
              </a:spcAft>
              <a:buClr>
                <a:schemeClr val="dk1"/>
              </a:buClr>
              <a:buSzPts val="1400"/>
              <a:buChar char="●"/>
            </a:pPr>
            <a:r>
              <a:rPr i="1" lang="en">
                <a:solidFill>
                  <a:schemeClr val="dk1"/>
                </a:solidFill>
                <a:latin typeface="Trebuchet MS"/>
                <a:ea typeface="Trebuchet MS"/>
                <a:cs typeface="Trebuchet MS"/>
                <a:sym typeface="Trebuchet MS"/>
              </a:rPr>
              <a:t>This lock therefore called a </a:t>
            </a:r>
            <a:r>
              <a:rPr b="1" i="1" lang="en">
                <a:solidFill>
                  <a:srgbClr val="2749FF"/>
                </a:solidFill>
                <a:latin typeface="Trebuchet MS"/>
                <a:ea typeface="Trebuchet MS"/>
                <a:cs typeface="Trebuchet MS"/>
                <a:sym typeface="Trebuchet MS"/>
              </a:rPr>
              <a:t>spinlock</a:t>
            </a:r>
            <a:endParaRPr b="1" i="1">
              <a:solidFill>
                <a:srgbClr val="2749FF"/>
              </a:solidFill>
              <a:latin typeface="Trebuchet MS"/>
              <a:ea typeface="Trebuchet MS"/>
              <a:cs typeface="Trebuchet MS"/>
              <a:sym typeface="Trebuchet MS"/>
            </a:endParaRPr>
          </a:p>
          <a:p>
            <a:pPr indent="0" lvl="0" marL="0" rtl="0" algn="l">
              <a:spcBef>
                <a:spcPts val="1000"/>
              </a:spcBef>
              <a:spcAft>
                <a:spcPts val="0"/>
              </a:spcAft>
              <a:buNone/>
            </a:pPr>
            <a:r>
              <a:t/>
            </a:r>
            <a:endParaRPr/>
          </a:p>
        </p:txBody>
      </p:sp>
      <p:sp>
        <p:nvSpPr>
          <p:cNvPr id="341" name="Google Shape;341;p56"/>
          <p:cNvSpPr txBox="1"/>
          <p:nvPr/>
        </p:nvSpPr>
        <p:spPr>
          <a:xfrm>
            <a:off x="210950" y="48675"/>
            <a:ext cx="3000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rgbClr val="0000FF"/>
                </a:solidFill>
                <a:latin typeface="Trebuchet MS"/>
                <a:ea typeface="Trebuchet MS"/>
                <a:cs typeface="Trebuchet MS"/>
                <a:sym typeface="Trebuchet MS"/>
              </a:rPr>
              <a:t>Mutex Locks</a:t>
            </a:r>
            <a:endParaRPr b="1" sz="2200">
              <a:solidFill>
                <a:srgbClr val="0000FF"/>
              </a:solidFill>
              <a:latin typeface="Trebuchet MS"/>
              <a:ea typeface="Trebuchet MS"/>
              <a:cs typeface="Trebuchet MS"/>
              <a:sym typeface="Trebuchet M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7"/>
          <p:cNvSpPr txBox="1"/>
          <p:nvPr/>
        </p:nvSpPr>
        <p:spPr>
          <a:xfrm>
            <a:off x="336250" y="1621850"/>
            <a:ext cx="3156000" cy="1379100"/>
          </a:xfrm>
          <a:prstGeom prst="rect">
            <a:avLst/>
          </a:prstGeom>
          <a:solidFill>
            <a:srgbClr val="D9EAD3"/>
          </a:solidFill>
          <a:ln cap="flat" cmpd="sng" w="19050">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i="1" lang="en" sz="1200">
                <a:solidFill>
                  <a:schemeClr val="dk1"/>
                </a:solidFill>
                <a:latin typeface="Trebuchet MS"/>
                <a:ea typeface="Trebuchet MS"/>
                <a:cs typeface="Trebuchet MS"/>
                <a:sym typeface="Trebuchet MS"/>
              </a:rPr>
              <a:t>acquire() {</a:t>
            </a:r>
            <a:br>
              <a:rPr b="1" i="1" lang="en" sz="1200">
                <a:solidFill>
                  <a:schemeClr val="dk1"/>
                </a:solidFill>
                <a:latin typeface="Trebuchet MS"/>
                <a:ea typeface="Trebuchet MS"/>
                <a:cs typeface="Trebuchet MS"/>
                <a:sym typeface="Trebuchet MS"/>
              </a:rPr>
            </a:br>
            <a:r>
              <a:rPr b="1" i="1" lang="en" sz="1200">
                <a:solidFill>
                  <a:schemeClr val="dk1"/>
                </a:solidFill>
                <a:latin typeface="Trebuchet MS"/>
                <a:ea typeface="Trebuchet MS"/>
                <a:cs typeface="Trebuchet MS"/>
                <a:sym typeface="Trebuchet MS"/>
              </a:rPr>
              <a:t>       while(!available);  /* busy wait*/ </a:t>
            </a:r>
            <a:endParaRPr b="1" i="1" sz="1200">
              <a:solidFill>
                <a:schemeClr val="dk1"/>
              </a:solidFill>
              <a:latin typeface="Trebuchet MS"/>
              <a:ea typeface="Trebuchet MS"/>
              <a:cs typeface="Trebuchet MS"/>
              <a:sym typeface="Trebuchet MS"/>
            </a:endParaRPr>
          </a:p>
          <a:p>
            <a:pPr indent="0" lvl="0" marL="0" rtl="0" algn="l">
              <a:lnSpc>
                <a:spcPct val="115000"/>
              </a:lnSpc>
              <a:spcBef>
                <a:spcPts val="1700"/>
              </a:spcBef>
              <a:spcAft>
                <a:spcPts val="0"/>
              </a:spcAft>
              <a:buNone/>
            </a:pPr>
            <a:r>
              <a:rPr b="1" i="1" lang="en" sz="1200">
                <a:solidFill>
                  <a:schemeClr val="dk1"/>
                </a:solidFill>
                <a:latin typeface="Trebuchet MS"/>
                <a:ea typeface="Trebuchet MS"/>
                <a:cs typeface="Trebuchet MS"/>
                <a:sym typeface="Trebuchet MS"/>
              </a:rPr>
              <a:t>      </a:t>
            </a:r>
            <a:r>
              <a:rPr b="1" i="1" lang="en" sz="1200">
                <a:solidFill>
                  <a:schemeClr val="dk1"/>
                </a:solidFill>
                <a:latin typeface="Trebuchet MS"/>
                <a:ea typeface="Trebuchet MS"/>
                <a:cs typeface="Trebuchet MS"/>
                <a:sym typeface="Trebuchet MS"/>
              </a:rPr>
              <a:t>available = false; </a:t>
            </a:r>
            <a:endParaRPr b="1" i="1" sz="1200">
              <a:solidFill>
                <a:schemeClr val="dk1"/>
              </a:solidFill>
              <a:latin typeface="Trebuchet MS"/>
              <a:ea typeface="Trebuchet MS"/>
              <a:cs typeface="Trebuchet MS"/>
              <a:sym typeface="Trebuchet MS"/>
            </a:endParaRPr>
          </a:p>
          <a:p>
            <a:pPr indent="0" lvl="0" marL="0" rtl="0" algn="l">
              <a:lnSpc>
                <a:spcPct val="115000"/>
              </a:lnSpc>
              <a:spcBef>
                <a:spcPts val="500"/>
              </a:spcBef>
              <a:spcAft>
                <a:spcPts val="0"/>
              </a:spcAft>
              <a:buNone/>
            </a:pPr>
            <a:r>
              <a:rPr b="1" i="1" lang="en" sz="1200">
                <a:solidFill>
                  <a:schemeClr val="dk1"/>
                </a:solidFill>
                <a:latin typeface="Trebuchet MS"/>
                <a:ea typeface="Trebuchet MS"/>
                <a:cs typeface="Trebuchet MS"/>
                <a:sym typeface="Trebuchet MS"/>
              </a:rPr>
              <a:t>    } </a:t>
            </a:r>
            <a:endParaRPr sz="1100">
              <a:solidFill>
                <a:srgbClr val="852302"/>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t/>
            </a:r>
            <a:endParaRPr sz="1100">
              <a:solidFill>
                <a:srgbClr val="852302"/>
              </a:solidFill>
              <a:latin typeface="Courier New"/>
              <a:ea typeface="Courier New"/>
              <a:cs typeface="Courier New"/>
              <a:sym typeface="Courier New"/>
            </a:endParaRPr>
          </a:p>
          <a:p>
            <a:pPr indent="0" lvl="0" marL="457200" rtl="0" algn="l">
              <a:lnSpc>
                <a:spcPct val="115000"/>
              </a:lnSpc>
              <a:spcBef>
                <a:spcPts val="1700"/>
              </a:spcBef>
              <a:spcAft>
                <a:spcPts val="0"/>
              </a:spcAft>
              <a:buNone/>
            </a:pPr>
            <a:r>
              <a:t/>
            </a:r>
            <a:endParaRPr sz="1100">
              <a:solidFill>
                <a:srgbClr val="852302"/>
              </a:solidFill>
              <a:latin typeface="Courier New"/>
              <a:ea typeface="Courier New"/>
              <a:cs typeface="Courier New"/>
              <a:sym typeface="Courier New"/>
            </a:endParaRPr>
          </a:p>
          <a:p>
            <a:pPr indent="0" lvl="0" marL="457200" rtl="0" algn="l">
              <a:lnSpc>
                <a:spcPct val="115000"/>
              </a:lnSpc>
              <a:spcBef>
                <a:spcPts val="1700"/>
              </a:spcBef>
              <a:spcAft>
                <a:spcPts val="0"/>
              </a:spcAft>
              <a:buNone/>
            </a:pPr>
            <a:r>
              <a:t/>
            </a:r>
            <a:endParaRPr sz="1100">
              <a:solidFill>
                <a:srgbClr val="852302"/>
              </a:solidFill>
              <a:latin typeface="Courier New"/>
              <a:ea typeface="Courier New"/>
              <a:cs typeface="Courier New"/>
              <a:sym typeface="Courier New"/>
            </a:endParaRPr>
          </a:p>
          <a:p>
            <a:pPr indent="0" lvl="0" marL="457200" rtl="0" algn="l">
              <a:lnSpc>
                <a:spcPct val="115000"/>
              </a:lnSpc>
              <a:spcBef>
                <a:spcPts val="1700"/>
              </a:spcBef>
              <a:spcAft>
                <a:spcPts val="1700"/>
              </a:spcAft>
              <a:buNone/>
            </a:pPr>
            <a:r>
              <a:rPr lang="en" sz="1100">
                <a:solidFill>
                  <a:srgbClr val="852302"/>
                </a:solidFill>
                <a:latin typeface="Courier New"/>
                <a:ea typeface="Courier New"/>
                <a:cs typeface="Courier New"/>
                <a:sym typeface="Courier New"/>
              </a:rPr>
              <a:t>	</a:t>
            </a:r>
            <a:r>
              <a:rPr b="1" lang="en" sz="1200">
                <a:solidFill>
                  <a:schemeClr val="dk1"/>
                </a:solidFill>
                <a:latin typeface="Courier New"/>
                <a:ea typeface="Courier New"/>
                <a:cs typeface="Courier New"/>
                <a:sym typeface="Courier New"/>
              </a:rPr>
              <a:t>   </a:t>
            </a:r>
            <a:endParaRPr/>
          </a:p>
        </p:txBody>
      </p:sp>
      <p:sp>
        <p:nvSpPr>
          <p:cNvPr id="347" name="Google Shape;347;p57"/>
          <p:cNvSpPr txBox="1"/>
          <p:nvPr/>
        </p:nvSpPr>
        <p:spPr>
          <a:xfrm>
            <a:off x="210950" y="121675"/>
            <a:ext cx="8684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rgbClr val="0000FF"/>
                </a:solidFill>
                <a:latin typeface="Trebuchet MS"/>
                <a:ea typeface="Trebuchet MS"/>
                <a:cs typeface="Trebuchet MS"/>
                <a:sym typeface="Trebuchet MS"/>
              </a:rPr>
              <a:t>Mutex Locks</a:t>
            </a:r>
            <a:endParaRPr b="1" sz="2200">
              <a:solidFill>
                <a:srgbClr val="0000FF"/>
              </a:solidFill>
              <a:latin typeface="Trebuchet MS"/>
              <a:ea typeface="Trebuchet MS"/>
              <a:cs typeface="Trebuchet MS"/>
              <a:sym typeface="Trebuchet MS"/>
            </a:endParaRPr>
          </a:p>
        </p:txBody>
      </p:sp>
      <p:sp>
        <p:nvSpPr>
          <p:cNvPr id="348" name="Google Shape;348;p57"/>
          <p:cNvSpPr txBox="1"/>
          <p:nvPr/>
        </p:nvSpPr>
        <p:spPr>
          <a:xfrm>
            <a:off x="328150" y="3494075"/>
            <a:ext cx="3172200" cy="462300"/>
          </a:xfrm>
          <a:prstGeom prst="rect">
            <a:avLst/>
          </a:prstGeom>
          <a:solidFill>
            <a:srgbClr val="D9EAD3"/>
          </a:solidFill>
          <a:ln cap="flat" cmpd="sng" w="19050">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i="1" lang="en">
                <a:solidFill>
                  <a:schemeClr val="dk1"/>
                </a:solidFill>
                <a:latin typeface="Trebuchet MS"/>
                <a:ea typeface="Trebuchet MS"/>
                <a:cs typeface="Trebuchet MS"/>
                <a:sym typeface="Trebuchet MS"/>
              </a:rPr>
              <a:t>release() { available = true; } </a:t>
            </a:r>
            <a:endParaRPr b="1" i="1">
              <a:solidFill>
                <a:schemeClr val="dk1"/>
              </a:solidFill>
              <a:latin typeface="Trebuchet MS"/>
              <a:ea typeface="Trebuchet MS"/>
              <a:cs typeface="Trebuchet MS"/>
              <a:sym typeface="Trebuchet MS"/>
            </a:endParaRPr>
          </a:p>
          <a:p>
            <a:pPr indent="0" lvl="0" marL="0" rtl="0" algn="l">
              <a:spcBef>
                <a:spcPts val="1700"/>
              </a:spcBef>
              <a:spcAft>
                <a:spcPts val="0"/>
              </a:spcAft>
              <a:buNone/>
            </a:pPr>
            <a:r>
              <a:t/>
            </a:r>
            <a:endParaRPr/>
          </a:p>
        </p:txBody>
      </p:sp>
      <p:sp>
        <p:nvSpPr>
          <p:cNvPr id="349" name="Google Shape;349;p57"/>
          <p:cNvSpPr/>
          <p:nvPr/>
        </p:nvSpPr>
        <p:spPr>
          <a:xfrm>
            <a:off x="157725" y="729425"/>
            <a:ext cx="3885900" cy="3991500"/>
          </a:xfrm>
          <a:prstGeom prst="roundRect">
            <a:avLst>
              <a:gd fmla="val 16667" name="adj"/>
            </a:avLst>
          </a:prstGeom>
          <a:noFill/>
          <a:ln cap="flat" cmpd="sng" w="19050">
            <a:solidFill>
              <a:srgbClr val="93C47D"/>
            </a:solidFill>
            <a:prstDash val="lg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57"/>
          <p:cNvSpPr txBox="1"/>
          <p:nvPr/>
        </p:nvSpPr>
        <p:spPr>
          <a:xfrm>
            <a:off x="595850" y="997150"/>
            <a:ext cx="27666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u="sng">
                <a:solidFill>
                  <a:srgbClr val="FF0000"/>
                </a:solidFill>
                <a:latin typeface="Trebuchet MS"/>
                <a:ea typeface="Trebuchet MS"/>
                <a:cs typeface="Trebuchet MS"/>
                <a:sym typeface="Trebuchet MS"/>
              </a:rPr>
              <a:t>Methods of the Lock Class</a:t>
            </a:r>
            <a:endParaRPr b="1" sz="1200" u="sng">
              <a:solidFill>
                <a:srgbClr val="FF0000"/>
              </a:solidFill>
              <a:latin typeface="Trebuchet MS"/>
              <a:ea typeface="Trebuchet MS"/>
              <a:cs typeface="Trebuchet MS"/>
              <a:sym typeface="Trebuchet MS"/>
            </a:endParaRPr>
          </a:p>
        </p:txBody>
      </p:sp>
      <p:sp>
        <p:nvSpPr>
          <p:cNvPr id="351" name="Google Shape;351;p57"/>
          <p:cNvSpPr txBox="1"/>
          <p:nvPr/>
        </p:nvSpPr>
        <p:spPr>
          <a:xfrm>
            <a:off x="5325575" y="849475"/>
            <a:ext cx="27666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u="sng">
                <a:solidFill>
                  <a:srgbClr val="FF0000"/>
                </a:solidFill>
                <a:latin typeface="Trebuchet MS"/>
                <a:ea typeface="Trebuchet MS"/>
                <a:cs typeface="Trebuchet MS"/>
                <a:sym typeface="Trebuchet MS"/>
              </a:rPr>
              <a:t>Execution in the Thread</a:t>
            </a:r>
            <a:endParaRPr b="1" i="1" u="sng">
              <a:solidFill>
                <a:srgbClr val="FF0000"/>
              </a:solidFill>
              <a:latin typeface="Trebuchet MS"/>
              <a:ea typeface="Trebuchet MS"/>
              <a:cs typeface="Trebuchet MS"/>
              <a:sym typeface="Trebuchet MS"/>
            </a:endParaRPr>
          </a:p>
        </p:txBody>
      </p:sp>
      <p:sp>
        <p:nvSpPr>
          <p:cNvPr id="352" name="Google Shape;352;p57"/>
          <p:cNvSpPr/>
          <p:nvPr/>
        </p:nvSpPr>
        <p:spPr>
          <a:xfrm>
            <a:off x="4944275" y="1419025"/>
            <a:ext cx="3723900" cy="320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lnSpc>
                <a:spcPct val="115000"/>
              </a:lnSpc>
              <a:spcBef>
                <a:spcPts val="1200"/>
              </a:spcBef>
              <a:spcAft>
                <a:spcPts val="0"/>
              </a:spcAft>
              <a:buClr>
                <a:schemeClr val="dk1"/>
              </a:buClr>
              <a:buSzPts val="1100"/>
              <a:buFont typeface="Arial"/>
              <a:buNone/>
            </a:pPr>
            <a:r>
              <a:rPr b="1" lang="en" sz="1500">
                <a:solidFill>
                  <a:schemeClr val="dk1"/>
                </a:solidFill>
                <a:latin typeface="Trebuchet MS"/>
                <a:ea typeface="Trebuchet MS"/>
                <a:cs typeface="Trebuchet MS"/>
                <a:sym typeface="Trebuchet MS"/>
              </a:rPr>
              <a:t>do { </a:t>
            </a:r>
            <a:endParaRPr b="1" sz="1500">
              <a:solidFill>
                <a:schemeClr val="dk1"/>
              </a:solidFill>
              <a:latin typeface="Trebuchet MS"/>
              <a:ea typeface="Trebuchet MS"/>
              <a:cs typeface="Trebuchet MS"/>
              <a:sym typeface="Trebuchet MS"/>
            </a:endParaRPr>
          </a:p>
          <a:p>
            <a:pPr indent="0" lvl="0" marL="457200" rtl="0" algn="l">
              <a:lnSpc>
                <a:spcPct val="115000"/>
              </a:lnSpc>
              <a:spcBef>
                <a:spcPts val="1700"/>
              </a:spcBef>
              <a:spcAft>
                <a:spcPts val="0"/>
              </a:spcAft>
              <a:buClr>
                <a:schemeClr val="dk1"/>
              </a:buClr>
              <a:buSzPts val="1100"/>
              <a:buFont typeface="Arial"/>
              <a:buNone/>
            </a:pPr>
            <a:r>
              <a:rPr b="1" i="1" lang="en" sz="1500">
                <a:solidFill>
                  <a:srgbClr val="FF0000"/>
                </a:solidFill>
                <a:latin typeface="Trebuchet MS"/>
                <a:ea typeface="Trebuchet MS"/>
                <a:cs typeface="Trebuchet MS"/>
                <a:sym typeface="Trebuchet MS"/>
              </a:rPr>
              <a:t>    acquire lock</a:t>
            </a:r>
            <a:endParaRPr b="1" i="1" sz="1500">
              <a:solidFill>
                <a:srgbClr val="FF0000"/>
              </a:solidFill>
              <a:latin typeface="Trebuchet MS"/>
              <a:ea typeface="Trebuchet MS"/>
              <a:cs typeface="Trebuchet MS"/>
              <a:sym typeface="Trebuchet MS"/>
            </a:endParaRPr>
          </a:p>
          <a:p>
            <a:pPr indent="0" lvl="0" marL="457200" rtl="0" algn="l">
              <a:lnSpc>
                <a:spcPct val="115000"/>
              </a:lnSpc>
              <a:spcBef>
                <a:spcPts val="500"/>
              </a:spcBef>
              <a:spcAft>
                <a:spcPts val="0"/>
              </a:spcAft>
              <a:buClr>
                <a:schemeClr val="dk1"/>
              </a:buClr>
              <a:buSzPts val="1100"/>
              <a:buFont typeface="Arial"/>
              <a:buNone/>
            </a:pPr>
            <a:r>
              <a:rPr b="1" lang="en" sz="1500">
                <a:solidFill>
                  <a:schemeClr val="dk1"/>
                </a:solidFill>
                <a:latin typeface="Trebuchet MS"/>
                <a:ea typeface="Trebuchet MS"/>
                <a:cs typeface="Trebuchet MS"/>
                <a:sym typeface="Trebuchet MS"/>
              </a:rPr>
              <a:t>             critical section</a:t>
            </a:r>
            <a:endParaRPr b="1" sz="1500">
              <a:solidFill>
                <a:schemeClr val="dk1"/>
              </a:solidFill>
              <a:latin typeface="Trebuchet MS"/>
              <a:ea typeface="Trebuchet MS"/>
              <a:cs typeface="Trebuchet MS"/>
              <a:sym typeface="Trebuchet MS"/>
            </a:endParaRPr>
          </a:p>
          <a:p>
            <a:pPr indent="0" lvl="0" marL="457200" rtl="0" algn="l">
              <a:lnSpc>
                <a:spcPct val="115000"/>
              </a:lnSpc>
              <a:spcBef>
                <a:spcPts val="500"/>
              </a:spcBef>
              <a:spcAft>
                <a:spcPts val="0"/>
              </a:spcAft>
              <a:buClr>
                <a:schemeClr val="dk1"/>
              </a:buClr>
              <a:buSzPts val="1100"/>
              <a:buFont typeface="Arial"/>
              <a:buNone/>
            </a:pPr>
            <a:r>
              <a:rPr b="1" i="1" lang="en" sz="1500">
                <a:solidFill>
                  <a:srgbClr val="FF0000"/>
                </a:solidFill>
                <a:latin typeface="Trebuchet MS"/>
                <a:ea typeface="Trebuchet MS"/>
                <a:cs typeface="Trebuchet MS"/>
                <a:sym typeface="Trebuchet MS"/>
              </a:rPr>
              <a:t>    release lock </a:t>
            </a:r>
            <a:endParaRPr b="1" i="1" sz="1500">
              <a:solidFill>
                <a:srgbClr val="FF0000"/>
              </a:solidFill>
              <a:latin typeface="Trebuchet MS"/>
              <a:ea typeface="Trebuchet MS"/>
              <a:cs typeface="Trebuchet MS"/>
              <a:sym typeface="Trebuchet MS"/>
            </a:endParaRPr>
          </a:p>
          <a:p>
            <a:pPr indent="0" lvl="0" marL="457200" rtl="0" algn="l">
              <a:lnSpc>
                <a:spcPct val="115000"/>
              </a:lnSpc>
              <a:spcBef>
                <a:spcPts val="500"/>
              </a:spcBef>
              <a:spcAft>
                <a:spcPts val="0"/>
              </a:spcAft>
              <a:buClr>
                <a:schemeClr val="dk1"/>
              </a:buClr>
              <a:buSzPts val="1100"/>
              <a:buFont typeface="Arial"/>
              <a:buNone/>
            </a:pPr>
            <a:r>
              <a:rPr b="1" lang="en" sz="1500">
                <a:solidFill>
                  <a:schemeClr val="dk1"/>
                </a:solidFill>
                <a:latin typeface="Trebuchet MS"/>
                <a:ea typeface="Trebuchet MS"/>
                <a:cs typeface="Trebuchet MS"/>
                <a:sym typeface="Trebuchet MS"/>
              </a:rPr>
              <a:t>             remainder section </a:t>
            </a:r>
            <a:endParaRPr b="1" sz="1500">
              <a:solidFill>
                <a:schemeClr val="dk1"/>
              </a:solidFill>
              <a:latin typeface="Trebuchet MS"/>
              <a:ea typeface="Trebuchet MS"/>
              <a:cs typeface="Trebuchet MS"/>
              <a:sym typeface="Trebuchet MS"/>
            </a:endParaRPr>
          </a:p>
          <a:p>
            <a:pPr indent="0" lvl="0" marL="457200" rtl="0" algn="l">
              <a:lnSpc>
                <a:spcPct val="115000"/>
              </a:lnSpc>
              <a:spcBef>
                <a:spcPts val="500"/>
              </a:spcBef>
              <a:spcAft>
                <a:spcPts val="0"/>
              </a:spcAft>
              <a:buClr>
                <a:schemeClr val="dk1"/>
              </a:buClr>
              <a:buSzPts val="1100"/>
              <a:buFont typeface="Arial"/>
              <a:buNone/>
            </a:pPr>
            <a:r>
              <a:rPr b="1" lang="en" sz="1500">
                <a:solidFill>
                  <a:schemeClr val="dk1"/>
                </a:solidFill>
                <a:latin typeface="Trebuchet MS"/>
                <a:ea typeface="Trebuchet MS"/>
                <a:cs typeface="Trebuchet MS"/>
                <a:sym typeface="Trebuchet MS"/>
              </a:rPr>
              <a:t> } while (true); </a:t>
            </a:r>
            <a:endParaRPr sz="1500">
              <a:latin typeface="Trebuchet MS"/>
              <a:ea typeface="Trebuchet MS"/>
              <a:cs typeface="Trebuchet MS"/>
              <a:sym typeface="Trebuchet M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nvSpPr>
        <p:spPr>
          <a:xfrm>
            <a:off x="253500" y="1564150"/>
            <a:ext cx="8637000" cy="16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700">
                <a:solidFill>
                  <a:srgbClr val="2749FF"/>
                </a:solidFill>
                <a:latin typeface="Trebuchet MS"/>
                <a:ea typeface="Trebuchet MS"/>
                <a:cs typeface="Trebuchet MS"/>
                <a:sym typeface="Trebuchet MS"/>
              </a:rPr>
              <a:t>Question-3: What if we only need the Induction Stove, the Pan, and Water, and not the spoon? (Reducing the contention on shared objects)</a:t>
            </a:r>
            <a:endParaRPr b="1" i="1" sz="1700">
              <a:solidFill>
                <a:srgbClr val="2749FF"/>
              </a:solidFill>
              <a:latin typeface="Trebuchet MS"/>
              <a:ea typeface="Trebuchet MS"/>
              <a:cs typeface="Trebuchet MS"/>
              <a:sym typeface="Trebuchet MS"/>
            </a:endParaRPr>
          </a:p>
          <a:p>
            <a:pPr indent="0" lvl="0" marL="0" rtl="0" algn="l">
              <a:spcBef>
                <a:spcPts val="1000"/>
              </a:spcBef>
              <a:spcAft>
                <a:spcPts val="0"/>
              </a:spcAft>
              <a:buNone/>
            </a:pPr>
            <a:r>
              <a:t/>
            </a:r>
            <a:endParaRPr b="1" i="1" sz="1700">
              <a:solidFill>
                <a:srgbClr val="2749FF"/>
              </a:solidFill>
              <a:latin typeface="Trebuchet MS"/>
              <a:ea typeface="Trebuchet MS"/>
              <a:cs typeface="Trebuchet MS"/>
              <a:sym typeface="Trebuchet MS"/>
            </a:endParaRPr>
          </a:p>
          <a:p>
            <a:pPr indent="0" lvl="0" marL="0" rtl="0" algn="l">
              <a:spcBef>
                <a:spcPts val="1000"/>
              </a:spcBef>
              <a:spcAft>
                <a:spcPts val="1000"/>
              </a:spcAft>
              <a:buNone/>
            </a:pPr>
            <a:r>
              <a:rPr b="1" i="1" lang="en" sz="1700">
                <a:solidFill>
                  <a:srgbClr val="2749FF"/>
                </a:solidFill>
                <a:latin typeface="Trebuchet MS"/>
                <a:ea typeface="Trebuchet MS"/>
                <a:cs typeface="Trebuchet MS"/>
                <a:sym typeface="Trebuchet MS"/>
              </a:rPr>
              <a:t>Question-4: Since you cannot communicate with your sibling, how do you pass the message when you are done using the components?</a:t>
            </a:r>
            <a:endParaRPr b="1" i="1" sz="1700">
              <a:solidFill>
                <a:srgbClr val="2749FF"/>
              </a:solidFill>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nvSpPr>
        <p:spPr>
          <a:xfrm>
            <a:off x="253500" y="1304550"/>
            <a:ext cx="8637000" cy="84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700">
                <a:solidFill>
                  <a:srgbClr val="2749FF"/>
                </a:solidFill>
                <a:latin typeface="Trebuchet MS"/>
                <a:ea typeface="Trebuchet MS"/>
                <a:cs typeface="Trebuchet MS"/>
                <a:sym typeface="Trebuchet MS"/>
              </a:rPr>
              <a:t>Ques</a:t>
            </a:r>
            <a:r>
              <a:rPr b="1" i="1" lang="en" sz="1700">
                <a:solidFill>
                  <a:srgbClr val="0000FF"/>
                </a:solidFill>
                <a:latin typeface="Trebuchet MS"/>
                <a:ea typeface="Trebuchet MS"/>
                <a:cs typeface="Trebuchet MS"/>
                <a:sym typeface="Trebuchet MS"/>
              </a:rPr>
              <a:t>tion-6: What if we have two Induction Stoves, two Pans? How does the coordination happen then?</a:t>
            </a:r>
            <a:endParaRPr b="1" i="1" sz="1700">
              <a:solidFill>
                <a:srgbClr val="0000FF"/>
              </a:solidFill>
              <a:latin typeface="Trebuchet MS"/>
              <a:ea typeface="Trebuchet MS"/>
              <a:cs typeface="Trebuchet MS"/>
              <a:sym typeface="Trebuchet MS"/>
            </a:endParaRPr>
          </a:p>
          <a:p>
            <a:pPr indent="0" lvl="0" marL="0" rtl="0" algn="ctr">
              <a:spcBef>
                <a:spcPts val="1000"/>
              </a:spcBef>
              <a:spcAft>
                <a:spcPts val="0"/>
              </a:spcAft>
              <a:buNone/>
            </a:pPr>
            <a:r>
              <a:t/>
            </a:r>
            <a:endParaRPr b="1" i="1" sz="1700">
              <a:solidFill>
                <a:srgbClr val="0000FF"/>
              </a:solidFill>
              <a:latin typeface="Trebuchet MS"/>
              <a:ea typeface="Trebuchet MS"/>
              <a:cs typeface="Trebuchet MS"/>
              <a:sym typeface="Trebuchet MS"/>
            </a:endParaRPr>
          </a:p>
          <a:p>
            <a:pPr indent="0" lvl="0" marL="0" rtl="0" algn="ctr">
              <a:spcBef>
                <a:spcPts val="1000"/>
              </a:spcBef>
              <a:spcAft>
                <a:spcPts val="1000"/>
              </a:spcAft>
              <a:buNone/>
            </a:pPr>
            <a:r>
              <a:t/>
            </a:r>
            <a:endParaRPr b="1" i="1" sz="1700">
              <a:solidFill>
                <a:srgbClr val="0000FF"/>
              </a:solidFill>
              <a:latin typeface="Trebuchet MS"/>
              <a:ea typeface="Trebuchet MS"/>
              <a:cs typeface="Trebuchet MS"/>
              <a:sym typeface="Trebuchet MS"/>
            </a:endParaRPr>
          </a:p>
        </p:txBody>
      </p:sp>
      <p:sp>
        <p:nvSpPr>
          <p:cNvPr id="363" name="Google Shape;363;p59"/>
          <p:cNvSpPr txBox="1"/>
          <p:nvPr/>
        </p:nvSpPr>
        <p:spPr>
          <a:xfrm>
            <a:off x="311875" y="2254625"/>
            <a:ext cx="8445300" cy="129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 sz="1700">
                <a:solidFill>
                  <a:srgbClr val="0000FF"/>
                </a:solidFill>
                <a:latin typeface="Trebuchet MS"/>
                <a:ea typeface="Trebuchet MS"/>
                <a:cs typeface="Trebuchet MS"/>
                <a:sym typeface="Trebuchet MS"/>
              </a:rPr>
              <a:t>&amp;&amp; </a:t>
            </a:r>
            <a:endParaRPr b="1" i="1" sz="1700">
              <a:solidFill>
                <a:srgbClr val="0000FF"/>
              </a:solidFill>
              <a:latin typeface="Trebuchet MS"/>
              <a:ea typeface="Trebuchet MS"/>
              <a:cs typeface="Trebuchet MS"/>
              <a:sym typeface="Trebuchet MS"/>
            </a:endParaRPr>
          </a:p>
          <a:p>
            <a:pPr indent="0" lvl="0" marL="0" rtl="0" algn="ctr">
              <a:spcBef>
                <a:spcPts val="1000"/>
              </a:spcBef>
              <a:spcAft>
                <a:spcPts val="1000"/>
              </a:spcAft>
              <a:buClr>
                <a:schemeClr val="dk1"/>
              </a:buClr>
              <a:buSzPts val="1100"/>
              <a:buFont typeface="Arial"/>
              <a:buNone/>
            </a:pPr>
            <a:r>
              <a:rPr b="1" i="1" lang="en" sz="1700">
                <a:solidFill>
                  <a:srgbClr val="0000FF"/>
                </a:solidFill>
                <a:latin typeface="Trebuchet MS"/>
                <a:ea typeface="Trebuchet MS"/>
                <a:cs typeface="Trebuchet MS"/>
                <a:sym typeface="Trebuchet MS"/>
              </a:rPr>
              <a:t>Mutexes have a problem of Busy Waiting!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1000"/>
                                        <p:tgtEl>
                                          <p:spTgt spid="3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0"/>
          <p:cNvPicPr preferRelativeResize="0"/>
          <p:nvPr/>
        </p:nvPicPr>
        <p:blipFill>
          <a:blip r:embed="rId3">
            <a:alphaModFix/>
          </a:blip>
          <a:stretch>
            <a:fillRect/>
          </a:stretch>
        </p:blipFill>
        <p:spPr>
          <a:xfrm>
            <a:off x="2951300" y="225425"/>
            <a:ext cx="2836700" cy="3781350"/>
          </a:xfrm>
          <a:prstGeom prst="rect">
            <a:avLst/>
          </a:prstGeom>
          <a:noFill/>
          <a:ln>
            <a:noFill/>
          </a:ln>
        </p:spPr>
      </p:pic>
      <p:sp>
        <p:nvSpPr>
          <p:cNvPr id="369" name="Google Shape;369;p60"/>
          <p:cNvSpPr txBox="1"/>
          <p:nvPr/>
        </p:nvSpPr>
        <p:spPr>
          <a:xfrm>
            <a:off x="1165050" y="4144900"/>
            <a:ext cx="6409200" cy="55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750" u="sng">
                <a:solidFill>
                  <a:schemeClr val="hlink"/>
                </a:solidFill>
                <a:latin typeface="Trebuchet MS"/>
                <a:ea typeface="Trebuchet MS"/>
                <a:cs typeface="Trebuchet MS"/>
                <a:sym typeface="Trebuchet MS"/>
                <a:hlinkClick r:id="rId4"/>
              </a:rPr>
              <a:t>Edsger Dijkstra</a:t>
            </a:r>
            <a:endParaRPr b="1" i="1" sz="2100">
              <a:solidFill>
                <a:srgbClr val="0000FF"/>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1000"/>
                                        <p:tgtEl>
                                          <p:spTgt spid="3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nvSpPr>
        <p:spPr>
          <a:xfrm>
            <a:off x="644525" y="1905775"/>
            <a:ext cx="7942500" cy="10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400" u="sng">
                <a:solidFill>
                  <a:schemeClr val="hlink"/>
                </a:solidFill>
                <a:latin typeface="Trebuchet MS"/>
                <a:ea typeface="Trebuchet MS"/>
                <a:cs typeface="Trebuchet MS"/>
                <a:sym typeface="Trebuchet MS"/>
                <a:hlinkClick r:id="rId3"/>
              </a:rPr>
              <a:t>Semaphores</a:t>
            </a:r>
            <a:endParaRPr b="1" i="1" sz="2400">
              <a:solidFill>
                <a:srgbClr val="0000FF"/>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79" name="Google Shape;79;p17"/>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Threads</a:t>
            </a:r>
            <a:endParaRPr sz="2000">
              <a:latin typeface="Trebuchet MS"/>
              <a:ea typeface="Trebuchet MS"/>
              <a:cs typeface="Trebuchet MS"/>
              <a:sym typeface="Trebuchet MS"/>
            </a:endParaRPr>
          </a:p>
        </p:txBody>
      </p:sp>
      <p:pic>
        <p:nvPicPr>
          <p:cNvPr id="80" name="Google Shape;80;p17"/>
          <p:cNvPicPr preferRelativeResize="0"/>
          <p:nvPr/>
        </p:nvPicPr>
        <p:blipFill>
          <a:blip r:embed="rId3">
            <a:alphaModFix/>
          </a:blip>
          <a:stretch>
            <a:fillRect/>
          </a:stretch>
        </p:blipFill>
        <p:spPr>
          <a:xfrm>
            <a:off x="1840650" y="853700"/>
            <a:ext cx="5553775" cy="36002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nvSpPr>
        <p:spPr>
          <a:xfrm>
            <a:off x="157725" y="89225"/>
            <a:ext cx="86844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rgbClr val="0000FF"/>
                </a:solidFill>
                <a:latin typeface="Trebuchet MS"/>
                <a:ea typeface="Trebuchet MS"/>
                <a:cs typeface="Trebuchet MS"/>
                <a:sym typeface="Trebuchet MS"/>
              </a:rPr>
              <a:t>Semaphores</a:t>
            </a:r>
            <a:endParaRPr b="1" sz="2000">
              <a:solidFill>
                <a:srgbClr val="0000FF"/>
              </a:solidFill>
              <a:latin typeface="Trebuchet MS"/>
              <a:ea typeface="Trebuchet MS"/>
              <a:cs typeface="Trebuchet MS"/>
              <a:sym typeface="Trebuchet MS"/>
            </a:endParaRPr>
          </a:p>
        </p:txBody>
      </p:sp>
      <p:sp>
        <p:nvSpPr>
          <p:cNvPr id="380" name="Google Shape;380;p62"/>
          <p:cNvSpPr txBox="1"/>
          <p:nvPr/>
        </p:nvSpPr>
        <p:spPr>
          <a:xfrm>
            <a:off x="36050" y="623975"/>
            <a:ext cx="8899800" cy="4251300"/>
          </a:xfrm>
          <a:prstGeom prst="rect">
            <a:avLst/>
          </a:prstGeom>
          <a:solidFill>
            <a:srgbClr val="D9EAD3"/>
          </a:solid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Synchronization tool that provides more sophisticated ways (than Mutex locks)  for process to synchronize their activities.</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rgbClr val="0000FF"/>
              </a:buClr>
              <a:buSzPts val="1400"/>
              <a:buChar char="●"/>
            </a:pPr>
            <a:r>
              <a:rPr b="1" i="1" lang="en" u="sng">
                <a:solidFill>
                  <a:srgbClr val="0000FF"/>
                </a:solidFill>
                <a:latin typeface="Trebuchet MS"/>
                <a:ea typeface="Trebuchet MS"/>
                <a:cs typeface="Trebuchet MS"/>
                <a:sym typeface="Trebuchet MS"/>
              </a:rPr>
              <a:t>Semaphore S – integer variable</a:t>
            </a:r>
            <a:endParaRPr b="1" i="1" u="sng">
              <a:solidFill>
                <a:srgbClr val="0000FF"/>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Can only be accessed via two indivisible (atomic) operations</a:t>
            </a:r>
            <a:endParaRPr>
              <a:solidFill>
                <a:schemeClr val="dk1"/>
              </a:solidFill>
              <a:latin typeface="Trebuchet MS"/>
              <a:ea typeface="Trebuchet MS"/>
              <a:cs typeface="Trebuchet MS"/>
              <a:sym typeface="Trebuchet MS"/>
            </a:endParaRPr>
          </a:p>
          <a:p>
            <a:pPr indent="-317500" lvl="2" marL="1371600" rtl="0" algn="l">
              <a:lnSpc>
                <a:spcPct val="115000"/>
              </a:lnSpc>
              <a:spcBef>
                <a:spcPts val="0"/>
              </a:spcBef>
              <a:spcAft>
                <a:spcPts val="0"/>
              </a:spcAft>
              <a:buClr>
                <a:schemeClr val="dk1"/>
              </a:buClr>
              <a:buSzPts val="1400"/>
              <a:buFont typeface="Courier New"/>
              <a:buChar char="●"/>
            </a:pPr>
            <a:r>
              <a:rPr b="1" lang="en">
                <a:solidFill>
                  <a:schemeClr val="dk1"/>
                </a:solidFill>
                <a:latin typeface="Trebuchet MS"/>
                <a:ea typeface="Trebuchet MS"/>
                <a:cs typeface="Trebuchet MS"/>
                <a:sym typeface="Trebuchet MS"/>
              </a:rPr>
              <a:t>wait()</a:t>
            </a:r>
            <a:r>
              <a:rPr lang="en">
                <a:solidFill>
                  <a:schemeClr val="dk1"/>
                </a:solidFill>
                <a:latin typeface="Trebuchet MS"/>
                <a:ea typeface="Trebuchet MS"/>
                <a:cs typeface="Trebuchet MS"/>
                <a:sym typeface="Trebuchet MS"/>
              </a:rPr>
              <a:t> and </a:t>
            </a:r>
            <a:r>
              <a:rPr b="1" lang="en">
                <a:solidFill>
                  <a:schemeClr val="dk1"/>
                </a:solidFill>
                <a:latin typeface="Trebuchet MS"/>
                <a:ea typeface="Trebuchet MS"/>
                <a:cs typeface="Trebuchet MS"/>
                <a:sym typeface="Trebuchet MS"/>
              </a:rPr>
              <a:t>signal()</a:t>
            </a:r>
            <a:endParaRPr b="1">
              <a:solidFill>
                <a:schemeClr val="dk1"/>
              </a:solidFill>
              <a:latin typeface="Trebuchet MS"/>
              <a:ea typeface="Trebuchet MS"/>
              <a:cs typeface="Trebuchet MS"/>
              <a:sym typeface="Trebuchet MS"/>
            </a:endParaRPr>
          </a:p>
          <a:p>
            <a:pPr indent="-317500" lvl="2" marL="1371600" rtl="0" algn="l">
              <a:lnSpc>
                <a:spcPct val="115000"/>
              </a:lnSpc>
              <a:spcBef>
                <a:spcPts val="0"/>
              </a:spcBef>
              <a:spcAft>
                <a:spcPts val="0"/>
              </a:spcAft>
              <a:buClr>
                <a:schemeClr val="dk1"/>
              </a:buClr>
              <a:buSzPts val="1400"/>
              <a:buChar char="●"/>
            </a:pPr>
            <a:r>
              <a:rPr lang="en">
                <a:solidFill>
                  <a:schemeClr val="dk1"/>
                </a:solidFill>
                <a:latin typeface="Trebuchet MS"/>
                <a:ea typeface="Trebuchet MS"/>
                <a:cs typeface="Trebuchet MS"/>
                <a:sym typeface="Trebuchet MS"/>
              </a:rPr>
              <a:t>Originally called </a:t>
            </a:r>
            <a:r>
              <a:rPr b="1" lang="en">
                <a:solidFill>
                  <a:schemeClr val="dk1"/>
                </a:solidFill>
                <a:latin typeface="Trebuchet MS"/>
                <a:ea typeface="Trebuchet MS"/>
                <a:cs typeface="Trebuchet MS"/>
                <a:sym typeface="Trebuchet MS"/>
              </a:rPr>
              <a:t>P()</a:t>
            </a:r>
            <a:r>
              <a:rPr lang="en">
                <a:solidFill>
                  <a:schemeClr val="dk1"/>
                </a:solidFill>
                <a:latin typeface="Trebuchet MS"/>
                <a:ea typeface="Trebuchet MS"/>
                <a:cs typeface="Trebuchet MS"/>
                <a:sym typeface="Trebuchet MS"/>
              </a:rPr>
              <a:t> and </a:t>
            </a:r>
            <a:r>
              <a:rPr b="1" lang="en">
                <a:solidFill>
                  <a:schemeClr val="dk1"/>
                </a:solidFill>
                <a:latin typeface="Trebuchet MS"/>
                <a:ea typeface="Trebuchet MS"/>
                <a:cs typeface="Trebuchet MS"/>
                <a:sym typeface="Trebuchet MS"/>
              </a:rPr>
              <a:t>V()</a:t>
            </a:r>
            <a:endParaRPr b="1">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Trebuchet MS"/>
                <a:ea typeface="Trebuchet MS"/>
                <a:cs typeface="Trebuchet MS"/>
                <a:sym typeface="Trebuchet MS"/>
              </a:rPr>
              <a:t>Definition of  the </a:t>
            </a:r>
            <a:r>
              <a:rPr b="1" lang="en">
                <a:solidFill>
                  <a:schemeClr val="dk1"/>
                </a:solidFill>
                <a:latin typeface="Trebuchet MS"/>
                <a:ea typeface="Trebuchet MS"/>
                <a:cs typeface="Trebuchet MS"/>
                <a:sym typeface="Trebuchet MS"/>
              </a:rPr>
              <a:t>wait() operation</a:t>
            </a:r>
            <a:endParaRPr b="1">
              <a:solidFill>
                <a:schemeClr val="dk1"/>
              </a:solidFill>
              <a:latin typeface="Trebuchet MS"/>
              <a:ea typeface="Trebuchet MS"/>
              <a:cs typeface="Trebuchet MS"/>
              <a:sym typeface="Trebuchet MS"/>
            </a:endParaRPr>
          </a:p>
          <a:p>
            <a:pPr indent="-215900" lvl="0" marL="2044700" rtl="0" algn="l">
              <a:lnSpc>
                <a:spcPct val="115000"/>
              </a:lnSpc>
              <a:spcBef>
                <a:spcPts val="1200"/>
              </a:spcBef>
              <a:spcAft>
                <a:spcPts val="0"/>
              </a:spcAft>
              <a:buNone/>
            </a:pPr>
            <a:r>
              <a:rPr b="1" i="1" lang="en" sz="1300">
                <a:solidFill>
                  <a:srgbClr val="FF9900"/>
                </a:solidFill>
                <a:latin typeface="Trebuchet MS"/>
                <a:ea typeface="Trebuchet MS"/>
                <a:cs typeface="Trebuchet MS"/>
                <a:sym typeface="Trebuchet MS"/>
              </a:rPr>
              <a:t>wait(S) { </a:t>
            </a:r>
            <a:endParaRPr b="1" i="1" sz="1300">
              <a:solidFill>
                <a:srgbClr val="FF9900"/>
              </a:solidFill>
              <a:latin typeface="Trebuchet MS"/>
              <a:ea typeface="Trebuchet MS"/>
              <a:cs typeface="Trebuchet MS"/>
              <a:sym typeface="Trebuchet MS"/>
            </a:endParaRPr>
          </a:p>
          <a:p>
            <a:pPr indent="-215900" lvl="0" marL="2044700" rtl="0" algn="l">
              <a:lnSpc>
                <a:spcPct val="115000"/>
              </a:lnSpc>
              <a:spcBef>
                <a:spcPts val="0"/>
              </a:spcBef>
              <a:spcAft>
                <a:spcPts val="0"/>
              </a:spcAft>
              <a:buNone/>
            </a:pPr>
            <a:r>
              <a:rPr b="1" i="1" lang="en" sz="1300">
                <a:solidFill>
                  <a:srgbClr val="FF9900"/>
                </a:solidFill>
                <a:latin typeface="Trebuchet MS"/>
                <a:ea typeface="Trebuchet MS"/>
                <a:cs typeface="Trebuchet MS"/>
                <a:sym typeface="Trebuchet MS"/>
              </a:rPr>
              <a:t>    while (S &lt;= 0)</a:t>
            </a:r>
            <a:endParaRPr b="1" i="1" sz="1300">
              <a:solidFill>
                <a:srgbClr val="FF9900"/>
              </a:solidFill>
              <a:latin typeface="Trebuchet MS"/>
              <a:ea typeface="Trebuchet MS"/>
              <a:cs typeface="Trebuchet MS"/>
              <a:sym typeface="Trebuchet MS"/>
            </a:endParaRPr>
          </a:p>
          <a:p>
            <a:pPr indent="-215900" lvl="0" marL="2044700" rtl="0" algn="l">
              <a:lnSpc>
                <a:spcPct val="115000"/>
              </a:lnSpc>
              <a:spcBef>
                <a:spcPts val="0"/>
              </a:spcBef>
              <a:spcAft>
                <a:spcPts val="0"/>
              </a:spcAft>
              <a:buNone/>
            </a:pPr>
            <a:r>
              <a:rPr b="1" i="1" lang="en" sz="1300">
                <a:solidFill>
                  <a:srgbClr val="FF9900"/>
                </a:solidFill>
                <a:latin typeface="Trebuchet MS"/>
                <a:ea typeface="Trebuchet MS"/>
                <a:cs typeface="Trebuchet MS"/>
                <a:sym typeface="Trebuchet MS"/>
              </a:rPr>
              <a:t>       ; // busy wait</a:t>
            </a:r>
            <a:endParaRPr b="1" i="1" sz="1300">
              <a:solidFill>
                <a:srgbClr val="FF9900"/>
              </a:solidFill>
              <a:latin typeface="Trebuchet MS"/>
              <a:ea typeface="Trebuchet MS"/>
              <a:cs typeface="Trebuchet MS"/>
              <a:sym typeface="Trebuchet MS"/>
            </a:endParaRPr>
          </a:p>
          <a:p>
            <a:pPr indent="-215900" lvl="0" marL="2044700" rtl="0" algn="l">
              <a:lnSpc>
                <a:spcPct val="115000"/>
              </a:lnSpc>
              <a:spcBef>
                <a:spcPts val="0"/>
              </a:spcBef>
              <a:spcAft>
                <a:spcPts val="0"/>
              </a:spcAft>
              <a:buNone/>
            </a:pPr>
            <a:r>
              <a:rPr b="1" i="1" lang="en" sz="1300">
                <a:solidFill>
                  <a:srgbClr val="FF9900"/>
                </a:solidFill>
                <a:latin typeface="Trebuchet MS"/>
                <a:ea typeface="Trebuchet MS"/>
                <a:cs typeface="Trebuchet MS"/>
                <a:sym typeface="Trebuchet MS"/>
              </a:rPr>
              <a:t>    S--; }</a:t>
            </a:r>
            <a:endParaRPr b="1" i="1" sz="1300">
              <a:solidFill>
                <a:srgbClr val="FF9900"/>
              </a:solidFill>
              <a:latin typeface="Trebuchet MS"/>
              <a:ea typeface="Trebuchet MS"/>
              <a:cs typeface="Trebuchet MS"/>
              <a:sym typeface="Trebuchet MS"/>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latin typeface="Trebuchet MS"/>
                <a:ea typeface="Trebuchet MS"/>
                <a:cs typeface="Trebuchet MS"/>
                <a:sym typeface="Trebuchet MS"/>
              </a:rPr>
              <a:t>Definition of the </a:t>
            </a:r>
            <a:r>
              <a:rPr b="1" lang="en">
                <a:solidFill>
                  <a:schemeClr val="dk1"/>
                </a:solidFill>
                <a:latin typeface="Trebuchet MS"/>
                <a:ea typeface="Trebuchet MS"/>
                <a:cs typeface="Trebuchet MS"/>
                <a:sym typeface="Trebuchet MS"/>
              </a:rPr>
              <a:t>signal() operation</a:t>
            </a:r>
            <a:endParaRPr b="1">
              <a:solidFill>
                <a:schemeClr val="dk1"/>
              </a:solidFill>
              <a:latin typeface="Trebuchet MS"/>
              <a:ea typeface="Trebuchet MS"/>
              <a:cs typeface="Trebuchet MS"/>
              <a:sym typeface="Trebuchet MS"/>
            </a:endParaRPr>
          </a:p>
          <a:p>
            <a:pPr indent="-215900" lvl="0" marL="2044700" rtl="0" algn="l">
              <a:lnSpc>
                <a:spcPct val="115000"/>
              </a:lnSpc>
              <a:spcBef>
                <a:spcPts val="1200"/>
              </a:spcBef>
              <a:spcAft>
                <a:spcPts val="0"/>
              </a:spcAft>
              <a:buNone/>
            </a:pPr>
            <a:r>
              <a:rPr b="1" i="1" lang="en">
                <a:solidFill>
                  <a:srgbClr val="FF9900"/>
                </a:solidFill>
                <a:latin typeface="Trebuchet MS"/>
                <a:ea typeface="Trebuchet MS"/>
                <a:cs typeface="Trebuchet MS"/>
                <a:sym typeface="Trebuchet MS"/>
              </a:rPr>
              <a:t>signal(S) { </a:t>
            </a:r>
            <a:endParaRPr b="1" i="1">
              <a:solidFill>
                <a:srgbClr val="FF9900"/>
              </a:solidFill>
              <a:latin typeface="Trebuchet MS"/>
              <a:ea typeface="Trebuchet MS"/>
              <a:cs typeface="Trebuchet MS"/>
              <a:sym typeface="Trebuchet MS"/>
            </a:endParaRPr>
          </a:p>
          <a:p>
            <a:pPr indent="-215900" lvl="0" marL="2044700" rtl="0" algn="l">
              <a:lnSpc>
                <a:spcPct val="115000"/>
              </a:lnSpc>
              <a:spcBef>
                <a:spcPts val="0"/>
              </a:spcBef>
              <a:spcAft>
                <a:spcPts val="0"/>
              </a:spcAft>
              <a:buNone/>
            </a:pPr>
            <a:r>
              <a:rPr b="1" i="1" lang="en">
                <a:solidFill>
                  <a:srgbClr val="FF9900"/>
                </a:solidFill>
                <a:latin typeface="Trebuchet MS"/>
                <a:ea typeface="Trebuchet MS"/>
                <a:cs typeface="Trebuchet MS"/>
                <a:sym typeface="Trebuchet MS"/>
              </a:rPr>
              <a:t>    S++;</a:t>
            </a:r>
            <a:endParaRPr b="1" i="1">
              <a:solidFill>
                <a:srgbClr val="FF9900"/>
              </a:solidFill>
              <a:latin typeface="Trebuchet MS"/>
              <a:ea typeface="Trebuchet MS"/>
              <a:cs typeface="Trebuchet MS"/>
              <a:sym typeface="Trebuchet MS"/>
            </a:endParaRPr>
          </a:p>
          <a:p>
            <a:pPr indent="-215900" lvl="0" marL="2044700" rtl="0" algn="l">
              <a:lnSpc>
                <a:spcPct val="115000"/>
              </a:lnSpc>
              <a:spcBef>
                <a:spcPts val="0"/>
              </a:spcBef>
              <a:spcAft>
                <a:spcPts val="0"/>
              </a:spcAft>
              <a:buClr>
                <a:schemeClr val="dk1"/>
              </a:buClr>
              <a:buSzPts val="1100"/>
              <a:buFont typeface="Arial"/>
              <a:buNone/>
            </a:pPr>
            <a:r>
              <a:rPr b="1" i="1" lang="en">
                <a:solidFill>
                  <a:srgbClr val="FF9900"/>
                </a:solidFill>
                <a:latin typeface="Trebuchet MS"/>
                <a:ea typeface="Trebuchet MS"/>
                <a:cs typeface="Trebuchet MS"/>
                <a:sym typeface="Trebuchet MS"/>
              </a:rPr>
              <a:t>}</a:t>
            </a:r>
            <a:endParaRPr b="1" i="1">
              <a:solidFill>
                <a:srgbClr val="FF9900"/>
              </a:solidFill>
              <a:latin typeface="Trebuchet MS"/>
              <a:ea typeface="Trebuchet MS"/>
              <a:cs typeface="Trebuchet MS"/>
              <a:sym typeface="Trebuchet MS"/>
            </a:endParaRPr>
          </a:p>
          <a:p>
            <a:pPr indent="0" lvl="0" marL="182880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nvSpPr>
        <p:spPr>
          <a:xfrm>
            <a:off x="157725" y="89225"/>
            <a:ext cx="86844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rgbClr val="0000FF"/>
                </a:solidFill>
                <a:latin typeface="Trebuchet MS"/>
                <a:ea typeface="Trebuchet MS"/>
                <a:cs typeface="Trebuchet MS"/>
                <a:sym typeface="Trebuchet MS"/>
              </a:rPr>
              <a:t>Semaphores</a:t>
            </a:r>
            <a:endParaRPr b="1" sz="2000">
              <a:solidFill>
                <a:srgbClr val="0000FF"/>
              </a:solidFill>
              <a:latin typeface="Trebuchet MS"/>
              <a:ea typeface="Trebuchet MS"/>
              <a:cs typeface="Trebuchet MS"/>
              <a:sym typeface="Trebuchet MS"/>
            </a:endParaRPr>
          </a:p>
        </p:txBody>
      </p:sp>
      <p:sp>
        <p:nvSpPr>
          <p:cNvPr id="386" name="Google Shape;386;p63"/>
          <p:cNvSpPr txBox="1"/>
          <p:nvPr/>
        </p:nvSpPr>
        <p:spPr>
          <a:xfrm>
            <a:off x="251450" y="623975"/>
            <a:ext cx="8684400" cy="4251300"/>
          </a:xfrm>
          <a:prstGeom prst="rect">
            <a:avLst/>
          </a:prstGeom>
          <a:solidFill>
            <a:srgbClr val="D0E0E3"/>
          </a:solid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dk1"/>
              </a:buClr>
              <a:buSzPts val="1500"/>
              <a:buChar char="●"/>
            </a:pPr>
            <a:r>
              <a:rPr i="1" lang="en" sz="1500">
                <a:solidFill>
                  <a:srgbClr val="2749FF"/>
                </a:solidFill>
                <a:latin typeface="Trebuchet MS"/>
                <a:ea typeface="Trebuchet MS"/>
                <a:cs typeface="Trebuchet MS"/>
                <a:sym typeface="Trebuchet MS"/>
              </a:rPr>
              <a:t>Counting semaphore </a:t>
            </a:r>
            <a:r>
              <a:rPr i="1" lang="en" sz="1500">
                <a:solidFill>
                  <a:schemeClr val="dk1"/>
                </a:solidFill>
                <a:latin typeface="Trebuchet MS"/>
                <a:ea typeface="Trebuchet MS"/>
                <a:cs typeface="Trebuchet MS"/>
                <a:sym typeface="Trebuchet MS"/>
              </a:rPr>
              <a:t>– integer value can range over an unrestricted domain</a:t>
            </a:r>
            <a:endParaRPr i="1" sz="1500">
              <a:solidFill>
                <a:schemeClr val="dk1"/>
              </a:solidFill>
              <a:latin typeface="Trebuchet MS"/>
              <a:ea typeface="Trebuchet MS"/>
              <a:cs typeface="Trebuchet MS"/>
              <a:sym typeface="Trebuchet MS"/>
            </a:endParaRPr>
          </a:p>
          <a:p>
            <a:pPr indent="-323850" lvl="0" marL="457200" rtl="0" algn="l">
              <a:lnSpc>
                <a:spcPct val="115000"/>
              </a:lnSpc>
              <a:spcBef>
                <a:spcPts val="0"/>
              </a:spcBef>
              <a:spcAft>
                <a:spcPts val="0"/>
              </a:spcAft>
              <a:buClr>
                <a:schemeClr val="dk1"/>
              </a:buClr>
              <a:buSzPts val="1500"/>
              <a:buChar char="●"/>
            </a:pPr>
            <a:r>
              <a:rPr i="1" lang="en" sz="1500">
                <a:solidFill>
                  <a:srgbClr val="2749FF"/>
                </a:solidFill>
                <a:latin typeface="Trebuchet MS"/>
                <a:ea typeface="Trebuchet MS"/>
                <a:cs typeface="Trebuchet MS"/>
                <a:sym typeface="Trebuchet MS"/>
              </a:rPr>
              <a:t>Binary semaphore </a:t>
            </a:r>
            <a:r>
              <a:rPr i="1" lang="en" sz="1500">
                <a:solidFill>
                  <a:schemeClr val="dk1"/>
                </a:solidFill>
                <a:latin typeface="Trebuchet MS"/>
                <a:ea typeface="Trebuchet MS"/>
                <a:cs typeface="Trebuchet MS"/>
                <a:sym typeface="Trebuchet MS"/>
              </a:rPr>
              <a:t>– integer value can range only between 0 and 1 (Same as a </a:t>
            </a:r>
            <a:r>
              <a:rPr i="1" lang="en" sz="1500">
                <a:solidFill>
                  <a:srgbClr val="2749FF"/>
                </a:solidFill>
                <a:latin typeface="Trebuchet MS"/>
                <a:ea typeface="Trebuchet MS"/>
                <a:cs typeface="Trebuchet MS"/>
                <a:sym typeface="Trebuchet MS"/>
              </a:rPr>
              <a:t>mutex lock)</a:t>
            </a:r>
            <a:endParaRPr i="1" sz="1500">
              <a:solidFill>
                <a:srgbClr val="2749FF"/>
              </a:solidFill>
              <a:latin typeface="Trebuchet MS"/>
              <a:ea typeface="Trebuchet MS"/>
              <a:cs typeface="Trebuchet MS"/>
              <a:sym typeface="Trebuchet MS"/>
            </a:endParaRPr>
          </a:p>
          <a:p>
            <a:pPr indent="-323850" lvl="0" marL="457200" rtl="0" algn="l">
              <a:lnSpc>
                <a:spcPct val="115000"/>
              </a:lnSpc>
              <a:spcBef>
                <a:spcPts val="0"/>
              </a:spcBef>
              <a:spcAft>
                <a:spcPts val="0"/>
              </a:spcAft>
              <a:buClr>
                <a:schemeClr val="dk1"/>
              </a:buClr>
              <a:buSzPts val="1500"/>
              <a:buFont typeface="Trebuchet MS"/>
              <a:buChar char="●"/>
            </a:pPr>
            <a:r>
              <a:rPr i="1" lang="en" sz="1500">
                <a:solidFill>
                  <a:schemeClr val="dk1"/>
                </a:solidFill>
                <a:latin typeface="Trebuchet MS"/>
                <a:ea typeface="Trebuchet MS"/>
                <a:cs typeface="Trebuchet MS"/>
                <a:sym typeface="Trebuchet MS"/>
              </a:rPr>
              <a:t>Can solve various synchronization problems.</a:t>
            </a:r>
            <a:endParaRPr i="1" sz="1500">
              <a:solidFill>
                <a:schemeClr val="dk1"/>
              </a:solidFill>
              <a:latin typeface="Trebuchet MS"/>
              <a:ea typeface="Trebuchet MS"/>
              <a:cs typeface="Trebuchet MS"/>
              <a:sym typeface="Trebuchet MS"/>
            </a:endParaRPr>
          </a:p>
          <a:p>
            <a:pPr indent="-323850" lvl="0" marL="457200" rtl="0" algn="l">
              <a:lnSpc>
                <a:spcPct val="115000"/>
              </a:lnSpc>
              <a:spcBef>
                <a:spcPts val="0"/>
              </a:spcBef>
              <a:spcAft>
                <a:spcPts val="0"/>
              </a:spcAft>
              <a:buClr>
                <a:schemeClr val="dk1"/>
              </a:buClr>
              <a:buSzPts val="1500"/>
              <a:buChar char="●"/>
            </a:pPr>
            <a:r>
              <a:rPr i="1" lang="en" sz="1500">
                <a:solidFill>
                  <a:schemeClr val="dk1"/>
                </a:solidFill>
                <a:latin typeface="Trebuchet MS"/>
                <a:ea typeface="Trebuchet MS"/>
                <a:cs typeface="Trebuchet MS"/>
                <a:sym typeface="Trebuchet MS"/>
              </a:rPr>
              <a:t>Consider P</a:t>
            </a:r>
            <a:r>
              <a:rPr baseline="-25000" i="1" lang="en" sz="1500">
                <a:solidFill>
                  <a:schemeClr val="dk1"/>
                </a:solidFill>
                <a:latin typeface="Trebuchet MS"/>
                <a:ea typeface="Trebuchet MS"/>
                <a:cs typeface="Trebuchet MS"/>
                <a:sym typeface="Trebuchet MS"/>
              </a:rPr>
              <a:t>1</a:t>
            </a:r>
            <a:r>
              <a:rPr i="1" lang="en" sz="1500">
                <a:solidFill>
                  <a:schemeClr val="dk1"/>
                </a:solidFill>
                <a:latin typeface="Trebuchet MS"/>
                <a:ea typeface="Trebuchet MS"/>
                <a:cs typeface="Trebuchet MS"/>
                <a:sym typeface="Trebuchet MS"/>
              </a:rPr>
              <a:t>  and P</a:t>
            </a:r>
            <a:r>
              <a:rPr baseline="-25000" i="1" lang="en" sz="1500">
                <a:solidFill>
                  <a:schemeClr val="dk1"/>
                </a:solidFill>
                <a:latin typeface="Trebuchet MS"/>
                <a:ea typeface="Trebuchet MS"/>
                <a:cs typeface="Trebuchet MS"/>
                <a:sym typeface="Trebuchet MS"/>
              </a:rPr>
              <a:t>2</a:t>
            </a:r>
            <a:r>
              <a:rPr i="1" lang="en" sz="1500">
                <a:solidFill>
                  <a:schemeClr val="dk1"/>
                </a:solidFill>
                <a:latin typeface="Trebuchet MS"/>
                <a:ea typeface="Trebuchet MS"/>
                <a:cs typeface="Trebuchet MS"/>
                <a:sym typeface="Trebuchet MS"/>
              </a:rPr>
              <a:t> that require S</a:t>
            </a:r>
            <a:r>
              <a:rPr baseline="-25000" i="1" lang="en" sz="1500">
                <a:solidFill>
                  <a:schemeClr val="dk1"/>
                </a:solidFill>
                <a:latin typeface="Trebuchet MS"/>
                <a:ea typeface="Trebuchet MS"/>
                <a:cs typeface="Trebuchet MS"/>
                <a:sym typeface="Trebuchet MS"/>
              </a:rPr>
              <a:t>1</a:t>
            </a:r>
            <a:r>
              <a:rPr i="1" lang="en" sz="1500">
                <a:solidFill>
                  <a:schemeClr val="dk1"/>
                </a:solidFill>
                <a:latin typeface="Trebuchet MS"/>
                <a:ea typeface="Trebuchet MS"/>
                <a:cs typeface="Trebuchet MS"/>
                <a:sym typeface="Trebuchet MS"/>
              </a:rPr>
              <a:t> to happen before S</a:t>
            </a:r>
            <a:r>
              <a:rPr baseline="-25000" i="1" lang="en" sz="1500">
                <a:solidFill>
                  <a:schemeClr val="dk1"/>
                </a:solidFill>
                <a:latin typeface="Trebuchet MS"/>
                <a:ea typeface="Trebuchet MS"/>
                <a:cs typeface="Trebuchet MS"/>
                <a:sym typeface="Trebuchet MS"/>
              </a:rPr>
              <a:t>2</a:t>
            </a:r>
            <a:endParaRPr baseline="-25000" i="1" sz="1500">
              <a:solidFill>
                <a:schemeClr val="dk1"/>
              </a:solidFill>
              <a:latin typeface="Trebuchet MS"/>
              <a:ea typeface="Trebuchet MS"/>
              <a:cs typeface="Trebuchet MS"/>
              <a:sym typeface="Trebuchet MS"/>
            </a:endParaRPr>
          </a:p>
          <a:p>
            <a:pPr indent="-254000" lvl="0" marL="254000" rtl="0" algn="l">
              <a:lnSpc>
                <a:spcPct val="115000"/>
              </a:lnSpc>
              <a:spcBef>
                <a:spcPts val="1700"/>
              </a:spcBef>
              <a:spcAft>
                <a:spcPts val="0"/>
              </a:spcAft>
              <a:buNone/>
            </a:pPr>
            <a:r>
              <a:rPr i="1" lang="en" sz="1500">
                <a:solidFill>
                  <a:schemeClr val="dk1"/>
                </a:solidFill>
                <a:latin typeface="Trebuchet MS"/>
                <a:ea typeface="Trebuchet MS"/>
                <a:cs typeface="Trebuchet MS"/>
                <a:sym typeface="Trebuchet MS"/>
              </a:rPr>
              <a:t>       Create a semaphore “synch” initialized to 0 </a:t>
            </a:r>
            <a:endParaRPr i="1" sz="1500">
              <a:solidFill>
                <a:schemeClr val="dk1"/>
              </a:solidFill>
              <a:latin typeface="Trebuchet MS"/>
              <a:ea typeface="Trebuchet MS"/>
              <a:cs typeface="Trebuchet MS"/>
              <a:sym typeface="Trebuchet MS"/>
            </a:endParaRPr>
          </a:p>
          <a:p>
            <a:pPr indent="-215900" lvl="0" marL="2044700" rtl="0" algn="l">
              <a:lnSpc>
                <a:spcPct val="115000"/>
              </a:lnSpc>
              <a:spcBef>
                <a:spcPts val="0"/>
              </a:spcBef>
              <a:spcAft>
                <a:spcPts val="0"/>
              </a:spcAft>
              <a:buNone/>
            </a:pPr>
            <a:r>
              <a:rPr b="1" i="1" lang="en" sz="1500">
                <a:solidFill>
                  <a:srgbClr val="FF9900"/>
                </a:solidFill>
                <a:latin typeface="Trebuchet MS"/>
                <a:ea typeface="Trebuchet MS"/>
                <a:cs typeface="Trebuchet MS"/>
                <a:sym typeface="Trebuchet MS"/>
              </a:rPr>
              <a:t>P1:</a:t>
            </a:r>
            <a:endParaRPr b="1" i="1" sz="1500">
              <a:solidFill>
                <a:srgbClr val="FF9900"/>
              </a:solidFill>
              <a:latin typeface="Trebuchet MS"/>
              <a:ea typeface="Trebuchet MS"/>
              <a:cs typeface="Trebuchet MS"/>
              <a:sym typeface="Trebuchet MS"/>
            </a:endParaRPr>
          </a:p>
          <a:p>
            <a:pPr indent="-215900" lvl="0" marL="2044700" rtl="0" algn="l">
              <a:lnSpc>
                <a:spcPct val="115000"/>
              </a:lnSpc>
              <a:spcBef>
                <a:spcPts val="0"/>
              </a:spcBef>
              <a:spcAft>
                <a:spcPts val="0"/>
              </a:spcAft>
              <a:buNone/>
            </a:pPr>
            <a:r>
              <a:rPr b="1" i="1" lang="en" sz="1500">
                <a:solidFill>
                  <a:srgbClr val="FF9900"/>
                </a:solidFill>
                <a:latin typeface="Trebuchet MS"/>
                <a:ea typeface="Trebuchet MS"/>
                <a:cs typeface="Trebuchet MS"/>
                <a:sym typeface="Trebuchet MS"/>
              </a:rPr>
              <a:t>   S</a:t>
            </a:r>
            <a:r>
              <a:rPr b="1" baseline="-25000" i="1" lang="en" sz="1500">
                <a:solidFill>
                  <a:srgbClr val="FF9900"/>
                </a:solidFill>
                <a:latin typeface="Trebuchet MS"/>
                <a:ea typeface="Trebuchet MS"/>
                <a:cs typeface="Trebuchet MS"/>
                <a:sym typeface="Trebuchet MS"/>
              </a:rPr>
              <a:t>1</a:t>
            </a:r>
            <a:r>
              <a:rPr b="1" i="1" lang="en" sz="1500">
                <a:solidFill>
                  <a:srgbClr val="FF9900"/>
                </a:solidFill>
                <a:latin typeface="Trebuchet MS"/>
                <a:ea typeface="Trebuchet MS"/>
                <a:cs typeface="Trebuchet MS"/>
                <a:sym typeface="Trebuchet MS"/>
              </a:rPr>
              <a:t>;</a:t>
            </a:r>
            <a:endParaRPr b="1" i="1" sz="1500">
              <a:solidFill>
                <a:srgbClr val="FF9900"/>
              </a:solidFill>
              <a:latin typeface="Trebuchet MS"/>
              <a:ea typeface="Trebuchet MS"/>
              <a:cs typeface="Trebuchet MS"/>
              <a:sym typeface="Trebuchet MS"/>
            </a:endParaRPr>
          </a:p>
          <a:p>
            <a:pPr indent="-215900" lvl="0" marL="2044700" rtl="0" algn="l">
              <a:lnSpc>
                <a:spcPct val="115000"/>
              </a:lnSpc>
              <a:spcBef>
                <a:spcPts val="0"/>
              </a:spcBef>
              <a:spcAft>
                <a:spcPts val="0"/>
              </a:spcAft>
              <a:buNone/>
            </a:pPr>
            <a:r>
              <a:rPr b="1" i="1" lang="en" sz="1500">
                <a:solidFill>
                  <a:srgbClr val="FF9900"/>
                </a:solidFill>
                <a:latin typeface="Trebuchet MS"/>
                <a:ea typeface="Trebuchet MS"/>
                <a:cs typeface="Trebuchet MS"/>
                <a:sym typeface="Trebuchet MS"/>
              </a:rPr>
              <a:t>   signal(synch);</a:t>
            </a:r>
            <a:endParaRPr b="1" i="1" sz="1500">
              <a:solidFill>
                <a:srgbClr val="FF9900"/>
              </a:solidFill>
              <a:latin typeface="Trebuchet MS"/>
              <a:ea typeface="Trebuchet MS"/>
              <a:cs typeface="Trebuchet MS"/>
              <a:sym typeface="Trebuchet MS"/>
            </a:endParaRPr>
          </a:p>
          <a:p>
            <a:pPr indent="-215900" lvl="0" marL="2044700" rtl="0" algn="l">
              <a:lnSpc>
                <a:spcPct val="115000"/>
              </a:lnSpc>
              <a:spcBef>
                <a:spcPts val="0"/>
              </a:spcBef>
              <a:spcAft>
                <a:spcPts val="0"/>
              </a:spcAft>
              <a:buNone/>
            </a:pPr>
            <a:r>
              <a:t/>
            </a:r>
            <a:endParaRPr i="1" sz="1500">
              <a:solidFill>
                <a:schemeClr val="dk1"/>
              </a:solidFill>
              <a:latin typeface="Trebuchet MS"/>
              <a:ea typeface="Trebuchet MS"/>
              <a:cs typeface="Trebuchet MS"/>
              <a:sym typeface="Trebuchet MS"/>
            </a:endParaRPr>
          </a:p>
          <a:p>
            <a:pPr indent="-215900" lvl="0" marL="2044700" rtl="0" algn="l">
              <a:lnSpc>
                <a:spcPct val="115000"/>
              </a:lnSpc>
              <a:spcBef>
                <a:spcPts val="0"/>
              </a:spcBef>
              <a:spcAft>
                <a:spcPts val="0"/>
              </a:spcAft>
              <a:buNone/>
            </a:pPr>
            <a:r>
              <a:rPr b="1" i="1" lang="en" sz="1500">
                <a:solidFill>
                  <a:srgbClr val="FF9900"/>
                </a:solidFill>
                <a:latin typeface="Trebuchet MS"/>
                <a:ea typeface="Trebuchet MS"/>
                <a:cs typeface="Trebuchet MS"/>
                <a:sym typeface="Trebuchet MS"/>
              </a:rPr>
              <a:t>P2:</a:t>
            </a:r>
            <a:endParaRPr b="1" i="1" sz="1500">
              <a:solidFill>
                <a:srgbClr val="FF9900"/>
              </a:solidFill>
              <a:latin typeface="Trebuchet MS"/>
              <a:ea typeface="Trebuchet MS"/>
              <a:cs typeface="Trebuchet MS"/>
              <a:sym typeface="Trebuchet MS"/>
            </a:endParaRPr>
          </a:p>
          <a:p>
            <a:pPr indent="-215900" lvl="0" marL="2044700" rtl="0" algn="l">
              <a:lnSpc>
                <a:spcPct val="115000"/>
              </a:lnSpc>
              <a:spcBef>
                <a:spcPts val="0"/>
              </a:spcBef>
              <a:spcAft>
                <a:spcPts val="0"/>
              </a:spcAft>
              <a:buNone/>
            </a:pPr>
            <a:r>
              <a:rPr b="1" i="1" lang="en" sz="1500">
                <a:solidFill>
                  <a:srgbClr val="FF9900"/>
                </a:solidFill>
                <a:latin typeface="Trebuchet MS"/>
                <a:ea typeface="Trebuchet MS"/>
                <a:cs typeface="Trebuchet MS"/>
                <a:sym typeface="Trebuchet MS"/>
              </a:rPr>
              <a:t>   wait(synch);</a:t>
            </a:r>
            <a:endParaRPr b="1" i="1" sz="1500">
              <a:solidFill>
                <a:srgbClr val="FF9900"/>
              </a:solidFill>
              <a:latin typeface="Trebuchet MS"/>
              <a:ea typeface="Trebuchet MS"/>
              <a:cs typeface="Trebuchet MS"/>
              <a:sym typeface="Trebuchet MS"/>
            </a:endParaRPr>
          </a:p>
          <a:p>
            <a:pPr indent="-215900" lvl="0" marL="2044700" rtl="0" algn="l">
              <a:lnSpc>
                <a:spcPct val="115000"/>
              </a:lnSpc>
              <a:spcBef>
                <a:spcPts val="0"/>
              </a:spcBef>
              <a:spcAft>
                <a:spcPts val="0"/>
              </a:spcAft>
              <a:buNone/>
            </a:pPr>
            <a:r>
              <a:rPr b="1" i="1" lang="en" sz="1500">
                <a:solidFill>
                  <a:srgbClr val="FF9900"/>
                </a:solidFill>
                <a:latin typeface="Trebuchet MS"/>
                <a:ea typeface="Trebuchet MS"/>
                <a:cs typeface="Trebuchet MS"/>
                <a:sym typeface="Trebuchet MS"/>
              </a:rPr>
              <a:t>   S</a:t>
            </a:r>
            <a:r>
              <a:rPr b="1" baseline="-25000" i="1" lang="en" sz="1500">
                <a:solidFill>
                  <a:srgbClr val="FF9900"/>
                </a:solidFill>
                <a:latin typeface="Trebuchet MS"/>
                <a:ea typeface="Trebuchet MS"/>
                <a:cs typeface="Trebuchet MS"/>
                <a:sym typeface="Trebuchet MS"/>
              </a:rPr>
              <a:t>2</a:t>
            </a:r>
            <a:r>
              <a:rPr b="1" i="1" lang="en" sz="1500">
                <a:solidFill>
                  <a:srgbClr val="FF9900"/>
                </a:solidFill>
                <a:latin typeface="Trebuchet MS"/>
                <a:ea typeface="Trebuchet MS"/>
                <a:cs typeface="Trebuchet MS"/>
                <a:sym typeface="Trebuchet MS"/>
              </a:rPr>
              <a:t>;</a:t>
            </a:r>
            <a:endParaRPr b="1" i="1" sz="1500">
              <a:solidFill>
                <a:srgbClr val="FF9900"/>
              </a:solidFill>
              <a:latin typeface="Trebuchet MS"/>
              <a:ea typeface="Trebuchet MS"/>
              <a:cs typeface="Trebuchet MS"/>
              <a:sym typeface="Trebuchet MS"/>
            </a:endParaRPr>
          </a:p>
          <a:p>
            <a:pPr indent="-323850" lvl="0" marL="457200" rtl="0" algn="l">
              <a:lnSpc>
                <a:spcPct val="115000"/>
              </a:lnSpc>
              <a:spcBef>
                <a:spcPts val="1200"/>
              </a:spcBef>
              <a:spcAft>
                <a:spcPts val="0"/>
              </a:spcAft>
              <a:buClr>
                <a:schemeClr val="dk1"/>
              </a:buClr>
              <a:buSzPts val="1500"/>
              <a:buChar char="●"/>
            </a:pPr>
            <a:r>
              <a:rPr i="1" lang="en" sz="1500">
                <a:solidFill>
                  <a:schemeClr val="dk1"/>
                </a:solidFill>
                <a:latin typeface="Trebuchet MS"/>
                <a:ea typeface="Trebuchet MS"/>
                <a:cs typeface="Trebuchet MS"/>
                <a:sym typeface="Trebuchet MS"/>
              </a:rPr>
              <a:t>Can implement a counting semaphore S as a binary semaphore</a:t>
            </a:r>
            <a:endParaRPr i="1" sz="1500">
              <a:solidFill>
                <a:schemeClr val="dk1"/>
              </a:solidFill>
              <a:latin typeface="Trebuchet MS"/>
              <a:ea typeface="Trebuchet MS"/>
              <a:cs typeface="Trebuchet MS"/>
              <a:sym typeface="Trebuchet MS"/>
            </a:endParaRPr>
          </a:p>
          <a:p>
            <a:pPr indent="-215900" lvl="0" marL="2044700" rtl="0" algn="l">
              <a:lnSpc>
                <a:spcPct val="115000"/>
              </a:lnSpc>
              <a:spcBef>
                <a:spcPts val="1200"/>
              </a:spcBef>
              <a:spcAft>
                <a:spcPts val="0"/>
              </a:spcAft>
              <a:buNone/>
            </a:pPr>
            <a:r>
              <a:t/>
            </a:r>
            <a:endParaRPr sz="1600">
              <a:solidFill>
                <a:schemeClr val="dk1"/>
              </a:solidFill>
              <a:latin typeface="Trebuchet MS"/>
              <a:ea typeface="Trebuchet MS"/>
              <a:cs typeface="Trebuchet MS"/>
              <a:sym typeface="Trebuchet MS"/>
            </a:endParaRPr>
          </a:p>
          <a:p>
            <a:pPr indent="0" lvl="0" marL="182880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nvSpPr>
        <p:spPr>
          <a:xfrm>
            <a:off x="149625" y="48675"/>
            <a:ext cx="86844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rgbClr val="0000FF"/>
                </a:solidFill>
                <a:latin typeface="Trebuchet MS"/>
                <a:ea typeface="Trebuchet MS"/>
                <a:cs typeface="Trebuchet MS"/>
                <a:sym typeface="Trebuchet MS"/>
              </a:rPr>
              <a:t>Semaphores</a:t>
            </a:r>
            <a:endParaRPr b="1" sz="2000">
              <a:solidFill>
                <a:srgbClr val="0000FF"/>
              </a:solidFill>
              <a:latin typeface="Trebuchet MS"/>
              <a:ea typeface="Trebuchet MS"/>
              <a:cs typeface="Trebuchet MS"/>
              <a:sym typeface="Trebuchet MS"/>
            </a:endParaRPr>
          </a:p>
        </p:txBody>
      </p:sp>
      <p:sp>
        <p:nvSpPr>
          <p:cNvPr id="392" name="Google Shape;392;p64"/>
          <p:cNvSpPr txBox="1"/>
          <p:nvPr/>
        </p:nvSpPr>
        <p:spPr>
          <a:xfrm>
            <a:off x="186550" y="486050"/>
            <a:ext cx="8684400" cy="45513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chemeClr val="dk1"/>
              </a:buClr>
              <a:buSzPts val="1350"/>
              <a:buChar char="●"/>
            </a:pPr>
            <a:r>
              <a:rPr i="1" lang="en" sz="1150">
                <a:solidFill>
                  <a:schemeClr val="dk1"/>
                </a:solidFill>
                <a:latin typeface="Trebuchet MS"/>
                <a:ea typeface="Trebuchet MS"/>
                <a:cs typeface="Trebuchet MS"/>
                <a:sym typeface="Trebuchet MS"/>
              </a:rPr>
              <a:t>Must guarantee that no two processes can execute  the </a:t>
            </a:r>
            <a:r>
              <a:rPr b="1" i="1" lang="en" sz="1300">
                <a:solidFill>
                  <a:schemeClr val="dk1"/>
                </a:solidFill>
                <a:latin typeface="Trebuchet MS"/>
                <a:ea typeface="Trebuchet MS"/>
                <a:cs typeface="Trebuchet MS"/>
                <a:sym typeface="Trebuchet MS"/>
              </a:rPr>
              <a:t>wait() </a:t>
            </a:r>
            <a:r>
              <a:rPr i="1" lang="en" sz="1150">
                <a:solidFill>
                  <a:schemeClr val="dk1"/>
                </a:solidFill>
                <a:latin typeface="Trebuchet MS"/>
                <a:ea typeface="Trebuchet MS"/>
                <a:cs typeface="Trebuchet MS"/>
                <a:sym typeface="Trebuchet MS"/>
              </a:rPr>
              <a:t>and </a:t>
            </a:r>
            <a:r>
              <a:rPr b="1" i="1" lang="en" sz="1300">
                <a:solidFill>
                  <a:schemeClr val="dk1"/>
                </a:solidFill>
                <a:latin typeface="Trebuchet MS"/>
                <a:ea typeface="Trebuchet MS"/>
                <a:cs typeface="Trebuchet MS"/>
                <a:sym typeface="Trebuchet MS"/>
              </a:rPr>
              <a:t>signal() </a:t>
            </a:r>
            <a:r>
              <a:rPr i="1" lang="en" sz="1150">
                <a:solidFill>
                  <a:schemeClr val="dk1"/>
                </a:solidFill>
                <a:latin typeface="Trebuchet MS"/>
                <a:ea typeface="Trebuchet MS"/>
                <a:cs typeface="Trebuchet MS"/>
                <a:sym typeface="Trebuchet MS"/>
              </a:rPr>
              <a:t>on the same semaphore at the same time.</a:t>
            </a:r>
            <a:endParaRPr i="1" sz="1150">
              <a:solidFill>
                <a:schemeClr val="dk1"/>
              </a:solidFill>
              <a:latin typeface="Trebuchet MS"/>
              <a:ea typeface="Trebuchet MS"/>
              <a:cs typeface="Trebuchet MS"/>
              <a:sym typeface="Trebuchet MS"/>
            </a:endParaRPr>
          </a:p>
          <a:p>
            <a:pPr indent="-307975" lvl="0" marL="457200" rtl="0" algn="l">
              <a:lnSpc>
                <a:spcPct val="115000"/>
              </a:lnSpc>
              <a:spcBef>
                <a:spcPts val="1000"/>
              </a:spcBef>
              <a:spcAft>
                <a:spcPts val="0"/>
              </a:spcAft>
              <a:buClr>
                <a:srgbClr val="FF0000"/>
              </a:buClr>
              <a:buSzPts val="1250"/>
              <a:buFont typeface="Trebuchet MS"/>
              <a:buChar char="●"/>
            </a:pPr>
            <a:r>
              <a:rPr b="1" i="1" lang="en" sz="1250" u="sng">
                <a:solidFill>
                  <a:srgbClr val="FF0000"/>
                </a:solidFill>
                <a:latin typeface="Trebuchet MS"/>
                <a:ea typeface="Trebuchet MS"/>
                <a:cs typeface="Trebuchet MS"/>
                <a:sym typeface="Trebuchet MS"/>
              </a:rPr>
              <a:t>With each semaphore there is an associated waiting queue. Tasks are put to Waiting Queue of Scheduler!</a:t>
            </a:r>
            <a:endParaRPr b="1" i="1" sz="1250" u="sng">
              <a:solidFill>
                <a:srgbClr val="FF0000"/>
              </a:solidFill>
              <a:latin typeface="Trebuchet MS"/>
              <a:ea typeface="Trebuchet MS"/>
              <a:cs typeface="Trebuchet MS"/>
              <a:sym typeface="Trebuchet MS"/>
            </a:endParaRPr>
          </a:p>
          <a:p>
            <a:pPr indent="-301625" lvl="0" marL="457200" rtl="0" algn="l">
              <a:lnSpc>
                <a:spcPct val="115000"/>
              </a:lnSpc>
              <a:spcBef>
                <a:spcPts val="1000"/>
              </a:spcBef>
              <a:spcAft>
                <a:spcPts val="0"/>
              </a:spcAft>
              <a:buClr>
                <a:schemeClr val="dk1"/>
              </a:buClr>
              <a:buSzPts val="1150"/>
              <a:buFont typeface="Trebuchet MS"/>
              <a:buChar char="●"/>
            </a:pPr>
            <a:r>
              <a:rPr i="1" lang="en" sz="1150">
                <a:solidFill>
                  <a:schemeClr val="dk1"/>
                </a:solidFill>
                <a:latin typeface="Trebuchet MS"/>
                <a:ea typeface="Trebuchet MS"/>
                <a:cs typeface="Trebuchet MS"/>
                <a:sym typeface="Trebuchet MS"/>
              </a:rPr>
              <a:t>Each entry in a waiting queue has two data items:</a:t>
            </a:r>
            <a:endParaRPr i="1" sz="1150">
              <a:solidFill>
                <a:schemeClr val="dk1"/>
              </a:solidFill>
              <a:latin typeface="Trebuchet MS"/>
              <a:ea typeface="Trebuchet MS"/>
              <a:cs typeface="Trebuchet MS"/>
              <a:sym typeface="Trebuchet MS"/>
            </a:endParaRPr>
          </a:p>
          <a:p>
            <a:pPr indent="-301625" lvl="1" marL="914400" rtl="0" algn="l">
              <a:lnSpc>
                <a:spcPct val="115000"/>
              </a:lnSpc>
              <a:spcBef>
                <a:spcPts val="1000"/>
              </a:spcBef>
              <a:spcAft>
                <a:spcPts val="0"/>
              </a:spcAft>
              <a:buClr>
                <a:schemeClr val="dk1"/>
              </a:buClr>
              <a:buSzPts val="1150"/>
              <a:buFont typeface="Trebuchet MS"/>
              <a:buChar char="●"/>
            </a:pPr>
            <a:r>
              <a:rPr i="1" lang="en" sz="1150">
                <a:solidFill>
                  <a:schemeClr val="dk1"/>
                </a:solidFill>
                <a:latin typeface="Trebuchet MS"/>
                <a:ea typeface="Trebuchet MS"/>
                <a:cs typeface="Trebuchet MS"/>
                <a:sym typeface="Trebuchet MS"/>
              </a:rPr>
              <a:t>value (of type integer)</a:t>
            </a:r>
            <a:endParaRPr i="1" sz="1150">
              <a:solidFill>
                <a:schemeClr val="dk1"/>
              </a:solidFill>
              <a:latin typeface="Trebuchet MS"/>
              <a:ea typeface="Trebuchet MS"/>
              <a:cs typeface="Trebuchet MS"/>
              <a:sym typeface="Trebuchet MS"/>
            </a:endParaRPr>
          </a:p>
          <a:p>
            <a:pPr indent="-301625" lvl="1" marL="914400" rtl="0" algn="l">
              <a:lnSpc>
                <a:spcPct val="115000"/>
              </a:lnSpc>
              <a:spcBef>
                <a:spcPts val="1000"/>
              </a:spcBef>
              <a:spcAft>
                <a:spcPts val="0"/>
              </a:spcAft>
              <a:buClr>
                <a:schemeClr val="dk1"/>
              </a:buClr>
              <a:buSzPts val="1150"/>
              <a:buFont typeface="Trebuchet MS"/>
              <a:buChar char="●"/>
            </a:pPr>
            <a:r>
              <a:rPr i="1" lang="en" sz="1150">
                <a:solidFill>
                  <a:schemeClr val="dk1"/>
                </a:solidFill>
                <a:latin typeface="Trebuchet MS"/>
                <a:ea typeface="Trebuchet MS"/>
                <a:cs typeface="Trebuchet MS"/>
                <a:sym typeface="Trebuchet MS"/>
              </a:rPr>
              <a:t>pointer to next record in the list</a:t>
            </a:r>
            <a:endParaRPr i="1" sz="1150">
              <a:solidFill>
                <a:schemeClr val="dk1"/>
              </a:solidFill>
              <a:latin typeface="Trebuchet MS"/>
              <a:ea typeface="Trebuchet MS"/>
              <a:cs typeface="Trebuchet MS"/>
              <a:sym typeface="Trebuchet MS"/>
            </a:endParaRPr>
          </a:p>
          <a:p>
            <a:pPr indent="-301625" lvl="0" marL="457200" rtl="0" algn="l">
              <a:lnSpc>
                <a:spcPct val="115000"/>
              </a:lnSpc>
              <a:spcBef>
                <a:spcPts val="1000"/>
              </a:spcBef>
              <a:spcAft>
                <a:spcPts val="0"/>
              </a:spcAft>
              <a:buClr>
                <a:schemeClr val="dk1"/>
              </a:buClr>
              <a:buSzPts val="1150"/>
              <a:buFont typeface="Trebuchet MS"/>
              <a:buChar char="●"/>
            </a:pPr>
            <a:r>
              <a:rPr i="1" lang="en" sz="1150">
                <a:solidFill>
                  <a:schemeClr val="dk1"/>
                </a:solidFill>
                <a:latin typeface="Trebuchet MS"/>
                <a:ea typeface="Trebuchet MS"/>
                <a:cs typeface="Trebuchet MS"/>
                <a:sym typeface="Trebuchet MS"/>
              </a:rPr>
              <a:t>Two operations:</a:t>
            </a:r>
            <a:endParaRPr i="1" sz="1150">
              <a:solidFill>
                <a:schemeClr val="dk1"/>
              </a:solidFill>
              <a:latin typeface="Trebuchet MS"/>
              <a:ea typeface="Trebuchet MS"/>
              <a:cs typeface="Trebuchet MS"/>
              <a:sym typeface="Trebuchet MS"/>
            </a:endParaRPr>
          </a:p>
          <a:p>
            <a:pPr indent="-301625" lvl="1" marL="914400" rtl="0" algn="l">
              <a:lnSpc>
                <a:spcPct val="115000"/>
              </a:lnSpc>
              <a:spcBef>
                <a:spcPts val="1000"/>
              </a:spcBef>
              <a:spcAft>
                <a:spcPts val="0"/>
              </a:spcAft>
              <a:buClr>
                <a:schemeClr val="dk1"/>
              </a:buClr>
              <a:buSzPts val="1150"/>
              <a:buChar char="●"/>
            </a:pPr>
            <a:r>
              <a:rPr b="1" i="1" lang="en" sz="1150">
                <a:solidFill>
                  <a:srgbClr val="2749FF"/>
                </a:solidFill>
                <a:latin typeface="Trebuchet MS"/>
                <a:ea typeface="Trebuchet MS"/>
                <a:cs typeface="Trebuchet MS"/>
                <a:sym typeface="Trebuchet MS"/>
              </a:rPr>
              <a:t>block</a:t>
            </a:r>
            <a:r>
              <a:rPr i="1" lang="en" sz="1150">
                <a:solidFill>
                  <a:srgbClr val="2749FF"/>
                </a:solidFill>
                <a:latin typeface="Trebuchet MS"/>
                <a:ea typeface="Trebuchet MS"/>
                <a:cs typeface="Trebuchet MS"/>
                <a:sym typeface="Trebuchet MS"/>
              </a:rPr>
              <a:t> </a:t>
            </a:r>
            <a:r>
              <a:rPr i="1" lang="en" sz="1150">
                <a:solidFill>
                  <a:schemeClr val="dk1"/>
                </a:solidFill>
                <a:latin typeface="Trebuchet MS"/>
                <a:ea typeface="Trebuchet MS"/>
                <a:cs typeface="Trebuchet MS"/>
                <a:sym typeface="Trebuchet MS"/>
              </a:rPr>
              <a:t>– place the process invoking the operation on the appropriate waiting queue</a:t>
            </a:r>
            <a:endParaRPr i="1" sz="1150">
              <a:solidFill>
                <a:schemeClr val="dk1"/>
              </a:solidFill>
              <a:latin typeface="Trebuchet MS"/>
              <a:ea typeface="Trebuchet MS"/>
              <a:cs typeface="Trebuchet MS"/>
              <a:sym typeface="Trebuchet MS"/>
            </a:endParaRPr>
          </a:p>
          <a:p>
            <a:pPr indent="-301625" lvl="1" marL="914400" rtl="0" algn="l">
              <a:lnSpc>
                <a:spcPct val="115000"/>
              </a:lnSpc>
              <a:spcBef>
                <a:spcPts val="1200"/>
              </a:spcBef>
              <a:spcAft>
                <a:spcPts val="0"/>
              </a:spcAft>
              <a:buClr>
                <a:schemeClr val="dk1"/>
              </a:buClr>
              <a:buSzPts val="1150"/>
              <a:buChar char="●"/>
            </a:pPr>
            <a:r>
              <a:rPr b="1" i="1" lang="en" sz="1150">
                <a:solidFill>
                  <a:srgbClr val="2749FF"/>
                </a:solidFill>
                <a:latin typeface="Trebuchet MS"/>
                <a:ea typeface="Trebuchet MS"/>
                <a:cs typeface="Trebuchet MS"/>
                <a:sym typeface="Trebuchet MS"/>
              </a:rPr>
              <a:t>wakeup</a:t>
            </a:r>
            <a:r>
              <a:rPr i="1" lang="en" sz="1150">
                <a:solidFill>
                  <a:srgbClr val="2749FF"/>
                </a:solidFill>
                <a:latin typeface="Trebuchet MS"/>
                <a:ea typeface="Trebuchet MS"/>
                <a:cs typeface="Trebuchet MS"/>
                <a:sym typeface="Trebuchet MS"/>
              </a:rPr>
              <a:t> </a:t>
            </a:r>
            <a:r>
              <a:rPr i="1" lang="en" sz="1150">
                <a:solidFill>
                  <a:schemeClr val="dk1"/>
                </a:solidFill>
                <a:latin typeface="Trebuchet MS"/>
                <a:ea typeface="Trebuchet MS"/>
                <a:cs typeface="Trebuchet MS"/>
                <a:sym typeface="Trebuchet MS"/>
              </a:rPr>
              <a:t>– remove one of processes in the waiting queue and place it in the ready queue</a:t>
            </a:r>
            <a:endParaRPr i="1" sz="1150">
              <a:solidFill>
                <a:schemeClr val="dk1"/>
              </a:solidFill>
              <a:latin typeface="Trebuchet MS"/>
              <a:ea typeface="Trebuchet MS"/>
              <a:cs typeface="Trebuchet MS"/>
              <a:sym typeface="Trebuchet MS"/>
            </a:endParaRPr>
          </a:p>
          <a:p>
            <a:pPr indent="0" lvl="0" marL="457200" rtl="0" algn="l">
              <a:lnSpc>
                <a:spcPct val="115000"/>
              </a:lnSpc>
              <a:spcBef>
                <a:spcPts val="1200"/>
              </a:spcBef>
              <a:spcAft>
                <a:spcPts val="0"/>
              </a:spcAft>
              <a:buNone/>
            </a:pPr>
            <a:r>
              <a:rPr b="1" i="1" lang="en" sz="1200">
                <a:solidFill>
                  <a:schemeClr val="dk1"/>
                </a:solidFill>
                <a:latin typeface="Trebuchet MS"/>
                <a:ea typeface="Trebuchet MS"/>
                <a:cs typeface="Trebuchet MS"/>
                <a:sym typeface="Trebuchet MS"/>
              </a:rPr>
              <a:t>typedef struct{ int value; </a:t>
            </a:r>
            <a:endParaRPr b="1" i="1" sz="1200">
              <a:solidFill>
                <a:schemeClr val="dk1"/>
              </a:solidFill>
              <a:latin typeface="Trebuchet MS"/>
              <a:ea typeface="Trebuchet MS"/>
              <a:cs typeface="Trebuchet MS"/>
              <a:sym typeface="Trebuchet MS"/>
            </a:endParaRPr>
          </a:p>
          <a:p>
            <a:pPr indent="0" lvl="0" marL="457200" rtl="0" algn="l">
              <a:lnSpc>
                <a:spcPct val="115000"/>
              </a:lnSpc>
              <a:spcBef>
                <a:spcPts val="1200"/>
              </a:spcBef>
              <a:spcAft>
                <a:spcPts val="0"/>
              </a:spcAft>
              <a:buNone/>
            </a:pPr>
            <a:r>
              <a:rPr b="1" i="1" lang="en" sz="1200">
                <a:solidFill>
                  <a:schemeClr val="dk1"/>
                </a:solidFill>
                <a:latin typeface="Trebuchet MS"/>
                <a:ea typeface="Trebuchet MS"/>
                <a:cs typeface="Trebuchet MS"/>
                <a:sym typeface="Trebuchet MS"/>
              </a:rPr>
              <a:t>                struct process *list; </a:t>
            </a:r>
            <a:endParaRPr b="1" i="1" sz="1200">
              <a:solidFill>
                <a:schemeClr val="dk1"/>
              </a:solidFill>
              <a:latin typeface="Trebuchet MS"/>
              <a:ea typeface="Trebuchet MS"/>
              <a:cs typeface="Trebuchet MS"/>
              <a:sym typeface="Trebuchet MS"/>
            </a:endParaRPr>
          </a:p>
          <a:p>
            <a:pPr indent="0" lvl="0" marL="457200" rtl="0" algn="l">
              <a:lnSpc>
                <a:spcPct val="115000"/>
              </a:lnSpc>
              <a:spcBef>
                <a:spcPts val="1200"/>
              </a:spcBef>
              <a:spcAft>
                <a:spcPts val="0"/>
              </a:spcAft>
              <a:buNone/>
            </a:pPr>
            <a:r>
              <a:rPr b="1" i="1" lang="en" sz="1200">
                <a:solidFill>
                  <a:schemeClr val="dk1"/>
                </a:solidFill>
                <a:latin typeface="Trebuchet MS"/>
                <a:ea typeface="Trebuchet MS"/>
                <a:cs typeface="Trebuchet MS"/>
                <a:sym typeface="Trebuchet MS"/>
              </a:rPr>
              <a:t>              } semaphore; </a:t>
            </a:r>
            <a:endParaRPr i="1" sz="1350">
              <a:solidFill>
                <a:schemeClr val="dk1"/>
              </a:solidFill>
              <a:latin typeface="Trebuchet MS"/>
              <a:ea typeface="Trebuchet MS"/>
              <a:cs typeface="Trebuchet MS"/>
              <a:sym typeface="Trebuchet MS"/>
            </a:endParaRPr>
          </a:p>
          <a:p>
            <a:pPr indent="-215900" lvl="0" marL="2044700" rtl="0" algn="l">
              <a:lnSpc>
                <a:spcPct val="115000"/>
              </a:lnSpc>
              <a:spcBef>
                <a:spcPts val="1000"/>
              </a:spcBef>
              <a:spcAft>
                <a:spcPts val="0"/>
              </a:spcAft>
              <a:buNone/>
            </a:pPr>
            <a:r>
              <a:t/>
            </a:r>
            <a:endParaRPr sz="1600">
              <a:solidFill>
                <a:schemeClr val="dk1"/>
              </a:solidFill>
              <a:latin typeface="Trebuchet MS"/>
              <a:ea typeface="Trebuchet MS"/>
              <a:cs typeface="Trebuchet MS"/>
              <a:sym typeface="Trebuchet MS"/>
            </a:endParaRPr>
          </a:p>
          <a:p>
            <a:pPr indent="0" lvl="0" marL="1828800" rtl="0" algn="l">
              <a:spcBef>
                <a:spcPts val="0"/>
              </a:spcBef>
              <a:spcAft>
                <a:spcPts val="0"/>
              </a:spcAft>
              <a:buNone/>
            </a:pPr>
            <a:r>
              <a:t/>
            </a:r>
            <a:endParaRPr/>
          </a:p>
        </p:txBody>
      </p:sp>
      <p:sp>
        <p:nvSpPr>
          <p:cNvPr id="393" name="Google Shape;393;p64"/>
          <p:cNvSpPr txBox="1"/>
          <p:nvPr/>
        </p:nvSpPr>
        <p:spPr>
          <a:xfrm>
            <a:off x="603950" y="3201125"/>
            <a:ext cx="2425800" cy="1541400"/>
          </a:xfrm>
          <a:prstGeom prst="rect">
            <a:avLst/>
          </a:prstGeom>
          <a:noFill/>
          <a:ln cap="flat" cmpd="sng" w="19050">
            <a:solidFill>
              <a:srgbClr val="FF99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394" name="Google Shape;394;p64"/>
          <p:cNvSpPr txBox="1"/>
          <p:nvPr/>
        </p:nvSpPr>
        <p:spPr>
          <a:xfrm>
            <a:off x="3354200" y="3236275"/>
            <a:ext cx="2799000" cy="1801200"/>
          </a:xfrm>
          <a:prstGeom prst="rect">
            <a:avLst/>
          </a:prstGeom>
          <a:solidFill>
            <a:srgbClr val="EAD1DC"/>
          </a:solidFill>
          <a:ln cap="flat" cmpd="sng" w="19050">
            <a:solidFill>
              <a:srgbClr val="9900FF"/>
            </a:solidFill>
            <a:prstDash val="lg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wait(semaphore *S) {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S-&gt;value--;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if (S-&gt;value &lt; 0) {</a:t>
            </a:r>
            <a:br>
              <a:rPr b="1" lang="en" sz="1200">
                <a:solidFill>
                  <a:schemeClr val="dk1"/>
                </a:solidFill>
                <a:latin typeface="Courier New"/>
                <a:ea typeface="Courier New"/>
                <a:cs typeface="Courier New"/>
                <a:sym typeface="Courier New"/>
              </a:rPr>
            </a:br>
            <a:r>
              <a:rPr b="1" lang="en" sz="1200">
                <a:solidFill>
                  <a:schemeClr val="dk1"/>
                </a:solidFill>
                <a:latin typeface="Courier New"/>
                <a:ea typeface="Courier New"/>
                <a:cs typeface="Courier New"/>
                <a:sym typeface="Courier New"/>
              </a:rPr>
              <a:t>      add this process to S-&gt;list;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block();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t/>
            </a:r>
            <a:endParaRPr b="1" sz="1200">
              <a:solidFill>
                <a:schemeClr val="dk1"/>
              </a:solidFill>
              <a:latin typeface="Courier New"/>
              <a:ea typeface="Courier New"/>
              <a:cs typeface="Courier New"/>
              <a:sym typeface="Courier New"/>
            </a:endParaRPr>
          </a:p>
          <a:p>
            <a:pPr indent="0" lvl="0" marL="0" rtl="0" algn="l">
              <a:spcBef>
                <a:spcPts val="600"/>
              </a:spcBef>
              <a:spcAft>
                <a:spcPts val="0"/>
              </a:spcAft>
              <a:buNone/>
            </a:pPr>
            <a:r>
              <a:t/>
            </a:r>
            <a:endParaRPr/>
          </a:p>
        </p:txBody>
      </p:sp>
      <p:sp>
        <p:nvSpPr>
          <p:cNvPr id="395" name="Google Shape;395;p64"/>
          <p:cNvSpPr txBox="1"/>
          <p:nvPr/>
        </p:nvSpPr>
        <p:spPr>
          <a:xfrm>
            <a:off x="6323450" y="3253400"/>
            <a:ext cx="2588100" cy="1784100"/>
          </a:xfrm>
          <a:prstGeom prst="rect">
            <a:avLst/>
          </a:prstGeom>
          <a:solidFill>
            <a:srgbClr val="FCE5CD"/>
          </a:solidFill>
          <a:ln cap="flat" cmpd="sng" w="19050">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signal(semaphore *S) {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S-&gt;value++;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if (S-&gt;value &lt;= 0) {</a:t>
            </a:r>
            <a:br>
              <a:rPr b="1" lang="en" sz="1200">
                <a:solidFill>
                  <a:schemeClr val="dk1"/>
                </a:solidFill>
                <a:latin typeface="Courier New"/>
                <a:ea typeface="Courier New"/>
                <a:cs typeface="Courier New"/>
                <a:sym typeface="Courier New"/>
              </a:rPr>
            </a:br>
            <a:r>
              <a:rPr b="1" lang="en" sz="1200">
                <a:solidFill>
                  <a:schemeClr val="dk1"/>
                </a:solidFill>
                <a:latin typeface="Courier New"/>
                <a:ea typeface="Courier New"/>
                <a:cs typeface="Courier New"/>
                <a:sym typeface="Courier New"/>
              </a:rPr>
              <a:t>      remove a process P from S-&gt;list;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None/>
            </a:pPr>
            <a:r>
              <a:rPr b="1" lang="en" sz="1200">
                <a:solidFill>
                  <a:schemeClr val="dk1"/>
                </a:solidFill>
                <a:latin typeface="Courier New"/>
                <a:ea typeface="Courier New"/>
                <a:cs typeface="Courier New"/>
                <a:sym typeface="Courier New"/>
              </a:rPr>
              <a:t>      wakeup(P);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0" rtl="0" algn="l">
              <a:spcBef>
                <a:spcPts val="5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5"/>
          <p:cNvSpPr txBox="1"/>
          <p:nvPr/>
        </p:nvSpPr>
        <p:spPr>
          <a:xfrm>
            <a:off x="644525" y="1905775"/>
            <a:ext cx="7942500" cy="10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400">
                <a:solidFill>
                  <a:srgbClr val="0000FF"/>
                </a:solidFill>
                <a:latin typeface="Trebuchet MS"/>
                <a:ea typeface="Trebuchet MS"/>
                <a:cs typeface="Trebuchet MS"/>
                <a:sym typeface="Trebuchet MS"/>
              </a:rPr>
              <a:t>Semaphores Examples</a:t>
            </a:r>
            <a:endParaRPr b="1" i="1" sz="2400">
              <a:solidFill>
                <a:srgbClr val="0000FF"/>
              </a:solidFill>
              <a:latin typeface="Trebuchet MS"/>
              <a:ea typeface="Trebuchet MS"/>
              <a:cs typeface="Trebuchet MS"/>
              <a:sym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nvSpPr>
        <p:spPr>
          <a:xfrm>
            <a:off x="644525" y="1905775"/>
            <a:ext cx="7942500" cy="10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0000FF"/>
                </a:solidFill>
                <a:latin typeface="Trebuchet MS"/>
                <a:ea typeface="Trebuchet MS"/>
                <a:cs typeface="Trebuchet MS"/>
                <a:sym typeface="Trebuchet MS"/>
              </a:rPr>
              <a:t>Lecture-5</a:t>
            </a:r>
            <a:endParaRPr b="1" sz="2400">
              <a:solidFill>
                <a:srgbClr val="0000FF"/>
              </a:solidFill>
              <a:latin typeface="Trebuchet MS"/>
              <a:ea typeface="Trebuchet MS"/>
              <a:cs typeface="Trebuchet MS"/>
              <a:sym typeface="Trebuchet M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nvSpPr>
        <p:spPr>
          <a:xfrm>
            <a:off x="644525" y="1905775"/>
            <a:ext cx="7942500" cy="10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400">
                <a:solidFill>
                  <a:srgbClr val="0000FF"/>
                </a:solidFill>
                <a:latin typeface="Trebuchet MS"/>
                <a:ea typeface="Trebuchet MS"/>
                <a:cs typeface="Trebuchet MS"/>
                <a:sym typeface="Trebuchet MS"/>
              </a:rPr>
              <a:t>Recap: Lecture-4</a:t>
            </a:r>
            <a:endParaRPr b="1" i="1" sz="2400">
              <a:solidFill>
                <a:srgbClr val="0000FF"/>
              </a:solidFill>
              <a:latin typeface="Trebuchet MS"/>
              <a:ea typeface="Trebuchet MS"/>
              <a:cs typeface="Trebuchet MS"/>
              <a:sym typeface="Trebuchet M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nvSpPr>
        <p:spPr>
          <a:xfrm>
            <a:off x="253500" y="152525"/>
            <a:ext cx="84132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000" u="sng">
                <a:solidFill>
                  <a:srgbClr val="0000FF"/>
                </a:solidFill>
                <a:latin typeface="Trebuchet MS"/>
                <a:ea typeface="Trebuchet MS"/>
                <a:cs typeface="Trebuchet MS"/>
                <a:sym typeface="Trebuchet MS"/>
              </a:rPr>
              <a:t>Few Questions to ponder upon!</a:t>
            </a:r>
            <a:endParaRPr b="1" i="1" sz="2000" u="sng">
              <a:solidFill>
                <a:srgbClr val="0000FF"/>
              </a:solidFill>
              <a:latin typeface="Trebuchet MS"/>
              <a:ea typeface="Trebuchet MS"/>
              <a:cs typeface="Trebuchet MS"/>
              <a:sym typeface="Trebuchet MS"/>
            </a:endParaRPr>
          </a:p>
        </p:txBody>
      </p:sp>
      <p:sp>
        <p:nvSpPr>
          <p:cNvPr id="416" name="Google Shape;416;p68"/>
          <p:cNvSpPr txBox="1"/>
          <p:nvPr/>
        </p:nvSpPr>
        <p:spPr>
          <a:xfrm>
            <a:off x="253500" y="758525"/>
            <a:ext cx="8637000" cy="3620700"/>
          </a:xfrm>
          <a:prstGeom prst="rect">
            <a:avLst/>
          </a:prstGeom>
          <a:solidFill>
            <a:srgbClr val="D9EAD3"/>
          </a:solid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Can you and your sibling use the Common Components together?</a:t>
            </a:r>
            <a:endParaRPr b="1" i="1" sz="1700">
              <a:solidFill>
                <a:srgbClr val="FF9900"/>
              </a:solidFill>
              <a:latin typeface="Trebuchet MS"/>
              <a:ea typeface="Trebuchet MS"/>
              <a:cs typeface="Trebuchet MS"/>
              <a:sym typeface="Trebuchet MS"/>
            </a:endParaRPr>
          </a:p>
          <a:p>
            <a:pPr indent="-336550" lvl="0" marL="457200" rtl="0" algn="l">
              <a:spcBef>
                <a:spcPts val="1000"/>
              </a:spcBef>
              <a:spcAft>
                <a:spcPts val="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Do you need the Common Components from the beginning until the end of your recipe?</a:t>
            </a:r>
            <a:endParaRPr b="1" i="1" sz="1700">
              <a:solidFill>
                <a:srgbClr val="FF9900"/>
              </a:solidFill>
              <a:latin typeface="Trebuchet MS"/>
              <a:ea typeface="Trebuchet MS"/>
              <a:cs typeface="Trebuchet MS"/>
              <a:sym typeface="Trebuchet MS"/>
            </a:endParaRPr>
          </a:p>
          <a:p>
            <a:pPr indent="-336550" lvl="0" marL="457200" rtl="0" algn="l">
              <a:spcBef>
                <a:spcPts val="1000"/>
              </a:spcBef>
              <a:spcAft>
                <a:spcPts val="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If not, how do you enforce an order or sequence on it?</a:t>
            </a:r>
            <a:endParaRPr b="1" i="1" sz="1700">
              <a:solidFill>
                <a:srgbClr val="FF9900"/>
              </a:solidFill>
              <a:latin typeface="Trebuchet MS"/>
              <a:ea typeface="Trebuchet MS"/>
              <a:cs typeface="Trebuchet MS"/>
              <a:sym typeface="Trebuchet MS"/>
            </a:endParaRPr>
          </a:p>
          <a:p>
            <a:pPr indent="-336550" lvl="0" marL="457200" rtl="0" algn="l">
              <a:spcBef>
                <a:spcPts val="1000"/>
              </a:spcBef>
              <a:spcAft>
                <a:spcPts val="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What if we only need the Induction Stove, the Pan, and Water, and not the spoon? (Reducing the contention on shared objects)</a:t>
            </a:r>
            <a:endParaRPr b="1" i="1" sz="1700">
              <a:solidFill>
                <a:srgbClr val="FF9900"/>
              </a:solidFill>
              <a:latin typeface="Trebuchet MS"/>
              <a:ea typeface="Trebuchet MS"/>
              <a:cs typeface="Trebuchet MS"/>
              <a:sym typeface="Trebuchet MS"/>
            </a:endParaRPr>
          </a:p>
          <a:p>
            <a:pPr indent="-336550" lvl="0" marL="457200" rtl="0" algn="l">
              <a:spcBef>
                <a:spcPts val="1000"/>
              </a:spcBef>
              <a:spcAft>
                <a:spcPts val="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Since you cannot communicate with your sibling, how do you pass the message when you are done using the components?</a:t>
            </a:r>
            <a:endParaRPr b="1" i="1" sz="1700">
              <a:solidFill>
                <a:srgbClr val="FF9900"/>
              </a:solidFill>
              <a:latin typeface="Trebuchet MS"/>
              <a:ea typeface="Trebuchet MS"/>
              <a:cs typeface="Trebuchet MS"/>
              <a:sym typeface="Trebuchet MS"/>
            </a:endParaRPr>
          </a:p>
          <a:p>
            <a:pPr indent="-336550" lvl="0" marL="457200" rtl="0" algn="l">
              <a:spcBef>
                <a:spcPts val="1000"/>
              </a:spcBef>
              <a:spcAft>
                <a:spcPts val="1000"/>
              </a:spcAft>
              <a:buClr>
                <a:srgbClr val="FF9900"/>
              </a:buClr>
              <a:buSzPts val="1700"/>
              <a:buFont typeface="Trebuchet MS"/>
              <a:buAutoNum type="arabicPeriod"/>
            </a:pPr>
            <a:r>
              <a:rPr b="1" i="1" lang="en" sz="1700">
                <a:solidFill>
                  <a:srgbClr val="FF9900"/>
                </a:solidFill>
                <a:latin typeface="Trebuchet MS"/>
                <a:ea typeface="Trebuchet MS"/>
                <a:cs typeface="Trebuchet MS"/>
                <a:sym typeface="Trebuchet MS"/>
              </a:rPr>
              <a:t>What if we have two Induction Stoves, two Pans? How does the coordination happen then?</a:t>
            </a:r>
            <a:endParaRPr b="1" i="1" sz="1700">
              <a:solidFill>
                <a:srgbClr val="FF9900"/>
              </a:solidFill>
              <a:latin typeface="Trebuchet MS"/>
              <a:ea typeface="Trebuchet MS"/>
              <a:cs typeface="Trebuchet MS"/>
              <a:sym typeface="Trebuchet MS"/>
            </a:endParaRPr>
          </a:p>
        </p:txBody>
      </p:sp>
      <p:sp>
        <p:nvSpPr>
          <p:cNvPr id="417" name="Google Shape;417;p68"/>
          <p:cNvSpPr txBox="1"/>
          <p:nvPr/>
        </p:nvSpPr>
        <p:spPr>
          <a:xfrm>
            <a:off x="1566300" y="4431750"/>
            <a:ext cx="6108900" cy="5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000" u="sng">
                <a:solidFill>
                  <a:srgbClr val="FF9900"/>
                </a:solidFill>
                <a:latin typeface="Trebuchet MS"/>
                <a:ea typeface="Trebuchet MS"/>
                <a:cs typeface="Trebuchet MS"/>
                <a:sym typeface="Trebuchet MS"/>
              </a:rPr>
              <a:t>Let’s dive in!</a:t>
            </a:r>
            <a:endParaRPr b="1" i="1" sz="2000" u="sng">
              <a:solidFill>
                <a:srgbClr val="FF9900"/>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6"/>
                                        </p:tgtEl>
                                        <p:attrNameLst>
                                          <p:attrName>style.visibility</p:attrName>
                                        </p:attrNameLst>
                                      </p:cBhvr>
                                      <p:to>
                                        <p:strVal val="visible"/>
                                      </p:to>
                                    </p:set>
                                    <p:anim calcmode="lin" valueType="num">
                                      <p:cBhvr additive="base">
                                        <p:cTn dur="1000"/>
                                        <p:tgtEl>
                                          <p:spTgt spid="41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7"/>
                                        </p:tgtEl>
                                        <p:attrNameLst>
                                          <p:attrName>style.visibility</p:attrName>
                                        </p:attrNameLst>
                                      </p:cBhvr>
                                      <p:to>
                                        <p:strVal val="visible"/>
                                      </p:to>
                                    </p:set>
                                    <p:anim calcmode="lin" valueType="num">
                                      <p:cBhvr additive="base">
                                        <p:cTn dur="1000"/>
                                        <p:tgtEl>
                                          <p:spTgt spid="41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nvSpPr>
        <p:spPr>
          <a:xfrm>
            <a:off x="183275" y="15252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u="sng">
                <a:solidFill>
                  <a:srgbClr val="0000FF"/>
                </a:solidFill>
                <a:latin typeface="Trebuchet MS"/>
                <a:ea typeface="Trebuchet MS"/>
                <a:cs typeface="Trebuchet MS"/>
                <a:sym typeface="Trebuchet MS"/>
              </a:rPr>
              <a:t>Orderly Execution</a:t>
            </a:r>
            <a:endParaRPr sz="1800" u="sng">
              <a:solidFill>
                <a:srgbClr val="0000FF"/>
              </a:solidFill>
              <a:latin typeface="Trebuchet MS"/>
              <a:ea typeface="Trebuchet MS"/>
              <a:cs typeface="Trebuchet MS"/>
              <a:sym typeface="Trebuchet MS"/>
            </a:endParaRPr>
          </a:p>
        </p:txBody>
      </p:sp>
      <p:sp>
        <p:nvSpPr>
          <p:cNvPr id="423" name="Google Shape;423;p69"/>
          <p:cNvSpPr txBox="1"/>
          <p:nvPr/>
        </p:nvSpPr>
        <p:spPr>
          <a:xfrm>
            <a:off x="287550" y="940725"/>
            <a:ext cx="3845700" cy="129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0000FF"/>
                </a:solidFill>
                <a:latin typeface="Trebuchet MS"/>
                <a:ea typeface="Trebuchet MS"/>
                <a:cs typeface="Trebuchet MS"/>
                <a:sym typeface="Trebuchet MS"/>
              </a:rPr>
              <a:t>What if two transfers are triggered at the same time? (to the nanosecond)</a:t>
            </a:r>
            <a:endParaRPr i="1" sz="1800">
              <a:solidFill>
                <a:srgbClr val="0000FF"/>
              </a:solidFill>
              <a:latin typeface="Trebuchet MS"/>
              <a:ea typeface="Trebuchet MS"/>
              <a:cs typeface="Trebuchet MS"/>
              <a:sym typeface="Trebuchet MS"/>
            </a:endParaRPr>
          </a:p>
        </p:txBody>
      </p:sp>
      <p:pic>
        <p:nvPicPr>
          <p:cNvPr id="424" name="Google Shape;424;p69"/>
          <p:cNvPicPr preferRelativeResize="0"/>
          <p:nvPr/>
        </p:nvPicPr>
        <p:blipFill>
          <a:blip r:embed="rId3">
            <a:alphaModFix/>
          </a:blip>
          <a:stretch>
            <a:fillRect/>
          </a:stretch>
        </p:blipFill>
        <p:spPr>
          <a:xfrm>
            <a:off x="4502800" y="351850"/>
            <a:ext cx="4317476" cy="4277575"/>
          </a:xfrm>
          <a:prstGeom prst="rect">
            <a:avLst/>
          </a:prstGeom>
          <a:noFill/>
          <a:ln>
            <a:noFill/>
          </a:ln>
        </p:spPr>
      </p:pic>
      <p:sp>
        <p:nvSpPr>
          <p:cNvPr id="425" name="Google Shape;425;p69"/>
          <p:cNvSpPr txBox="1"/>
          <p:nvPr/>
        </p:nvSpPr>
        <p:spPr>
          <a:xfrm>
            <a:off x="328000" y="2327650"/>
            <a:ext cx="3925200" cy="20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800" u="sng">
                <a:solidFill>
                  <a:srgbClr val="FF9900"/>
                </a:solidFill>
                <a:highlight>
                  <a:srgbClr val="FFFFFF"/>
                </a:highlight>
                <a:latin typeface="Trebuchet MS"/>
                <a:ea typeface="Trebuchet MS"/>
                <a:cs typeface="Trebuchet MS"/>
                <a:sym typeface="Trebuchet MS"/>
              </a:rPr>
              <a:t>Race Condition</a:t>
            </a:r>
            <a:endParaRPr b="1" i="1" sz="1800" u="sng">
              <a:solidFill>
                <a:srgbClr val="FF9900"/>
              </a:solidFill>
              <a:highlight>
                <a:srgbClr val="FFFFFF"/>
              </a:highlight>
              <a:latin typeface="Trebuchet MS"/>
              <a:ea typeface="Trebuchet MS"/>
              <a:cs typeface="Trebuchet MS"/>
              <a:sym typeface="Trebuchet MS"/>
            </a:endParaRPr>
          </a:p>
          <a:p>
            <a:pPr indent="0" lvl="0" marL="0" rtl="0" algn="just">
              <a:spcBef>
                <a:spcPts val="0"/>
              </a:spcBef>
              <a:spcAft>
                <a:spcPts val="0"/>
              </a:spcAft>
              <a:buNone/>
            </a:pPr>
            <a:r>
              <a:t/>
            </a:r>
            <a:endParaRPr b="1" i="1" u="sng">
              <a:solidFill>
                <a:srgbClr val="FF9900"/>
              </a:solidFill>
              <a:highlight>
                <a:srgbClr val="FFFFFF"/>
              </a:highlight>
              <a:latin typeface="Trebuchet MS"/>
              <a:ea typeface="Trebuchet MS"/>
              <a:cs typeface="Trebuchet MS"/>
              <a:sym typeface="Trebuchet MS"/>
            </a:endParaRPr>
          </a:p>
          <a:p>
            <a:pPr indent="0" lvl="0" marL="0" rtl="0" algn="just">
              <a:spcBef>
                <a:spcPts val="0"/>
              </a:spcBef>
              <a:spcAft>
                <a:spcPts val="0"/>
              </a:spcAft>
              <a:buNone/>
            </a:pPr>
            <a:r>
              <a:rPr b="1" i="1" lang="en" u="sng">
                <a:solidFill>
                  <a:srgbClr val="FF9900"/>
                </a:solidFill>
                <a:highlight>
                  <a:srgbClr val="FFFFFF"/>
                </a:highlight>
                <a:latin typeface="Trebuchet MS"/>
                <a:ea typeface="Trebuchet MS"/>
                <a:cs typeface="Trebuchet MS"/>
                <a:sym typeface="Trebuchet MS"/>
              </a:rPr>
              <a:t>A race condition is a condition of a program where its behavior depends on relative timing or interleaving of multiple threads or processes.</a:t>
            </a:r>
            <a:r>
              <a:rPr i="1" lang="en">
                <a:solidFill>
                  <a:srgbClr val="FF9900"/>
                </a:solidFill>
                <a:highlight>
                  <a:srgbClr val="FFFFFF"/>
                </a:highlight>
                <a:latin typeface="Trebuchet MS"/>
                <a:ea typeface="Trebuchet MS"/>
                <a:cs typeface="Trebuchet MS"/>
                <a:sym typeface="Trebuchet MS"/>
              </a:rPr>
              <a:t> One or more possible outcomes may be undesirable, resulting in a bug. We refer to this kind of behavior as nondeterministic.</a:t>
            </a:r>
            <a:endParaRPr i="1">
              <a:solidFill>
                <a:srgbClr val="FF9900"/>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24"/>
                                        </p:tgtEl>
                                        <p:attrNameLst>
                                          <p:attrName>style.visibility</p:attrName>
                                        </p:attrNameLst>
                                      </p:cBhvr>
                                      <p:to>
                                        <p:strVal val="visible"/>
                                      </p:to>
                                    </p:set>
                                    <p:anim calcmode="lin" valueType="num">
                                      <p:cBhvr additive="base">
                                        <p:cTn dur="1000"/>
                                        <p:tgtEl>
                                          <p:spTgt spid="4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1000"/>
                                        <p:tgtEl>
                                          <p:spTgt spid="42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0"/>
          <p:cNvSpPr txBox="1"/>
          <p:nvPr/>
        </p:nvSpPr>
        <p:spPr>
          <a:xfrm>
            <a:off x="156125" y="120050"/>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Critical Section</a:t>
            </a:r>
            <a:endParaRPr b="1" i="1" sz="2100" u="sng">
              <a:solidFill>
                <a:srgbClr val="2749FF"/>
              </a:solidFill>
              <a:latin typeface="Trebuchet MS"/>
              <a:ea typeface="Trebuchet MS"/>
              <a:cs typeface="Trebuchet MS"/>
              <a:sym typeface="Trebuchet MS"/>
            </a:endParaRPr>
          </a:p>
        </p:txBody>
      </p:sp>
      <p:sp>
        <p:nvSpPr>
          <p:cNvPr id="431" name="Google Shape;431;p70"/>
          <p:cNvSpPr txBox="1"/>
          <p:nvPr/>
        </p:nvSpPr>
        <p:spPr>
          <a:xfrm>
            <a:off x="209375" y="755125"/>
            <a:ext cx="4256700" cy="3536100"/>
          </a:xfrm>
          <a:prstGeom prst="rect">
            <a:avLst/>
          </a:prstGeom>
          <a:solidFill>
            <a:srgbClr val="FCE5CD"/>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u="sng">
                <a:solidFill>
                  <a:srgbClr val="0000FF"/>
                </a:solidFill>
                <a:latin typeface="Trebuchet MS"/>
                <a:ea typeface="Trebuchet MS"/>
                <a:cs typeface="Trebuchet MS"/>
                <a:sym typeface="Trebuchet MS"/>
              </a:rPr>
              <a:t>Thread-1</a:t>
            </a:r>
            <a:endParaRPr b="1" i="1" sz="1800" u="sng">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Take packet(s) of Maggi, and a bowl.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Gather a Washed Pan, Spoon, Induction Stove, Water.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Water to the Pan.</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Heat the water for 30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the Maggi Masala and stir it with the spoon.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Let the water and masala boil for 20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Break the Maggi cake into two.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to the pan.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Stir the Maggi every few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Keep heating until the water has evaporated and the noodles have softened up.</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Turn off the induction Stove.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Pour the Maggi into a bowl, and eat. </a:t>
            </a:r>
            <a:endParaRPr i="1" sz="1300">
              <a:latin typeface="Trebuchet MS"/>
              <a:ea typeface="Trebuchet MS"/>
              <a:cs typeface="Trebuchet MS"/>
              <a:sym typeface="Trebuchet MS"/>
            </a:endParaRPr>
          </a:p>
        </p:txBody>
      </p:sp>
      <p:sp>
        <p:nvSpPr>
          <p:cNvPr id="432" name="Google Shape;432;p70"/>
          <p:cNvSpPr txBox="1"/>
          <p:nvPr/>
        </p:nvSpPr>
        <p:spPr>
          <a:xfrm>
            <a:off x="302375" y="1517700"/>
            <a:ext cx="4020000" cy="23700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0"/>
          <p:cNvSpPr/>
          <p:nvPr/>
        </p:nvSpPr>
        <p:spPr>
          <a:xfrm>
            <a:off x="4466075" y="2324250"/>
            <a:ext cx="933000" cy="495000"/>
          </a:xfrm>
          <a:prstGeom prst="rightArrow">
            <a:avLst>
              <a:gd fmla="val 50000" name="adj1"/>
              <a:gd fmla="val 50000" name="adj2"/>
            </a:avLst>
          </a:prstGeom>
          <a:solidFill>
            <a:srgbClr val="FFFFFF"/>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434" name="Google Shape;434;p70"/>
          <p:cNvSpPr/>
          <p:nvPr/>
        </p:nvSpPr>
        <p:spPr>
          <a:xfrm>
            <a:off x="5479750" y="1833488"/>
            <a:ext cx="2823228" cy="1476522"/>
          </a:xfrm>
          <a:prstGeom prst="flowChartTerminator">
            <a:avLst/>
          </a:prstGeom>
          <a:solidFill>
            <a:srgbClr val="F4CCCC"/>
          </a:solidFill>
          <a:ln cap="flat" cmpd="sng" w="9525">
            <a:solidFill>
              <a:srgbClr val="FF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000">
                <a:solidFill>
                  <a:srgbClr val="FF0000"/>
                </a:solidFill>
                <a:latin typeface="Trebuchet MS"/>
                <a:ea typeface="Trebuchet MS"/>
                <a:cs typeface="Trebuchet MS"/>
                <a:sym typeface="Trebuchet MS"/>
              </a:rPr>
              <a:t>Critical Section</a:t>
            </a:r>
            <a:endParaRPr b="1" i="1" sz="2000">
              <a:solidFill>
                <a:srgbClr val="FF0000"/>
              </a:solidFill>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1"/>
          <p:cNvSpPr txBox="1"/>
          <p:nvPr/>
        </p:nvSpPr>
        <p:spPr>
          <a:xfrm>
            <a:off x="156100" y="184950"/>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Critical Section - Theoretical Construct</a:t>
            </a:r>
            <a:endParaRPr b="1" i="1" sz="2100" u="sng">
              <a:solidFill>
                <a:srgbClr val="2749FF"/>
              </a:solidFill>
              <a:latin typeface="Trebuchet MS"/>
              <a:ea typeface="Trebuchet MS"/>
              <a:cs typeface="Trebuchet MS"/>
              <a:sym typeface="Trebuchet MS"/>
            </a:endParaRPr>
          </a:p>
        </p:txBody>
      </p:sp>
      <p:sp>
        <p:nvSpPr>
          <p:cNvPr id="440" name="Google Shape;440;p71"/>
          <p:cNvSpPr txBox="1"/>
          <p:nvPr/>
        </p:nvSpPr>
        <p:spPr>
          <a:xfrm>
            <a:off x="307500" y="924125"/>
            <a:ext cx="8529000" cy="2896200"/>
          </a:xfrm>
          <a:prstGeom prst="rect">
            <a:avLst/>
          </a:prstGeom>
          <a:solidFill>
            <a:srgbClr val="EAD1DC"/>
          </a:solidFill>
          <a:ln>
            <a:noFill/>
          </a:ln>
        </p:spPr>
        <p:txBody>
          <a:bodyPr anchorCtr="0" anchor="t" bIns="91425" lIns="91425" spcFirstLastPara="1" rIns="91425" wrap="square" tIns="91425">
            <a:noAutofit/>
          </a:bodyPr>
          <a:lstStyle/>
          <a:p>
            <a:pPr indent="-254000" lvl="0" marL="254000" rtl="0" algn="l">
              <a:lnSpc>
                <a:spcPct val="115000"/>
              </a:lnSpc>
              <a:spcBef>
                <a:spcPts val="0"/>
              </a:spcBef>
              <a:spcAft>
                <a:spcPts val="0"/>
              </a:spcAft>
              <a:buNone/>
            </a:pPr>
            <a:r>
              <a:rPr i="1" lang="en" sz="1350">
                <a:solidFill>
                  <a:schemeClr val="dk1"/>
                </a:solidFill>
                <a:latin typeface="Trebuchet MS"/>
                <a:ea typeface="Trebuchet MS"/>
                <a:cs typeface="Trebuchet MS"/>
                <a:sym typeface="Trebuchet MS"/>
              </a:rPr>
              <a:t>1.   </a:t>
            </a:r>
            <a:r>
              <a:rPr b="1" i="1" lang="en" sz="1350">
                <a:solidFill>
                  <a:srgbClr val="2749FF"/>
                </a:solidFill>
                <a:latin typeface="Trebuchet MS"/>
                <a:ea typeface="Trebuchet MS"/>
                <a:cs typeface="Trebuchet MS"/>
                <a:sym typeface="Trebuchet MS"/>
              </a:rPr>
              <a:t>Mutual Exclusion </a:t>
            </a:r>
            <a:r>
              <a:rPr i="1" lang="en" sz="1350">
                <a:solidFill>
                  <a:schemeClr val="dk1"/>
                </a:solidFill>
                <a:latin typeface="Trebuchet MS"/>
                <a:ea typeface="Trebuchet MS"/>
                <a:cs typeface="Trebuchet MS"/>
                <a:sym typeface="Trebuchet MS"/>
              </a:rPr>
              <a:t>- If process </a:t>
            </a:r>
            <a:r>
              <a:rPr b="1" i="1" lang="en" sz="1350">
                <a:solidFill>
                  <a:schemeClr val="dk1"/>
                </a:solidFill>
                <a:latin typeface="Trebuchet MS"/>
                <a:ea typeface="Trebuchet MS"/>
                <a:cs typeface="Trebuchet MS"/>
                <a:sym typeface="Trebuchet MS"/>
              </a:rPr>
              <a:t>P</a:t>
            </a:r>
            <a:r>
              <a:rPr b="1" baseline="-25000" i="1" lang="en" sz="900">
                <a:solidFill>
                  <a:schemeClr val="dk1"/>
                </a:solidFill>
                <a:latin typeface="Trebuchet MS"/>
                <a:ea typeface="Trebuchet MS"/>
                <a:cs typeface="Trebuchet MS"/>
                <a:sym typeface="Trebuchet MS"/>
              </a:rPr>
              <a:t>i</a:t>
            </a:r>
            <a:r>
              <a:rPr b="1" i="1" lang="en" sz="1350">
                <a:solidFill>
                  <a:schemeClr val="dk1"/>
                </a:solidFill>
                <a:latin typeface="Trebuchet MS"/>
                <a:ea typeface="Trebuchet MS"/>
                <a:cs typeface="Trebuchet MS"/>
                <a:sym typeface="Trebuchet MS"/>
              </a:rPr>
              <a:t> </a:t>
            </a:r>
            <a:r>
              <a:rPr i="1" lang="en" sz="1350">
                <a:solidFill>
                  <a:schemeClr val="dk1"/>
                </a:solidFill>
                <a:latin typeface="Trebuchet MS"/>
                <a:ea typeface="Trebuchet MS"/>
                <a:cs typeface="Trebuchet MS"/>
                <a:sym typeface="Trebuchet MS"/>
              </a:rPr>
              <a:t>is executing in its critical section, then no other processes can be executing in their critical sections</a:t>
            </a:r>
            <a:endParaRPr i="1" sz="1350">
              <a:solidFill>
                <a:schemeClr val="dk1"/>
              </a:solidFill>
              <a:latin typeface="Trebuchet MS"/>
              <a:ea typeface="Trebuchet MS"/>
              <a:cs typeface="Trebuchet MS"/>
              <a:sym typeface="Trebuchet MS"/>
            </a:endParaRPr>
          </a:p>
          <a:p>
            <a:pPr indent="-254000" lvl="0" marL="254000" rtl="0" algn="l">
              <a:lnSpc>
                <a:spcPct val="115000"/>
              </a:lnSpc>
              <a:spcBef>
                <a:spcPts val="600"/>
              </a:spcBef>
              <a:spcAft>
                <a:spcPts val="0"/>
              </a:spcAft>
              <a:buNone/>
            </a:pPr>
            <a:r>
              <a:rPr i="1" lang="en" sz="1350">
                <a:solidFill>
                  <a:schemeClr val="dk1"/>
                </a:solidFill>
                <a:latin typeface="Trebuchet MS"/>
                <a:ea typeface="Trebuchet MS"/>
                <a:cs typeface="Trebuchet MS"/>
                <a:sym typeface="Trebuchet MS"/>
              </a:rPr>
              <a:t>2.   </a:t>
            </a:r>
            <a:r>
              <a:rPr b="1" i="1" lang="en" sz="1350">
                <a:solidFill>
                  <a:srgbClr val="2749FF"/>
                </a:solidFill>
                <a:latin typeface="Trebuchet MS"/>
                <a:ea typeface="Trebuchet MS"/>
                <a:cs typeface="Trebuchet MS"/>
                <a:sym typeface="Trebuchet MS"/>
              </a:rPr>
              <a:t>Progress</a:t>
            </a:r>
            <a:r>
              <a:rPr b="1" i="1" lang="en" sz="1350">
                <a:solidFill>
                  <a:schemeClr val="dk1"/>
                </a:solidFill>
                <a:latin typeface="Trebuchet MS"/>
                <a:ea typeface="Trebuchet MS"/>
                <a:cs typeface="Trebuchet MS"/>
                <a:sym typeface="Trebuchet MS"/>
              </a:rPr>
              <a:t> </a:t>
            </a:r>
            <a:r>
              <a:rPr i="1" lang="en" sz="1350">
                <a:solidFill>
                  <a:schemeClr val="dk1"/>
                </a:solidFill>
                <a:latin typeface="Trebuchet MS"/>
                <a:ea typeface="Trebuchet MS"/>
                <a:cs typeface="Trebuchet MS"/>
                <a:sym typeface="Trebuchet MS"/>
              </a:rPr>
              <a:t>- If no process is executing in its critical section and there exist some processes that wish to enter their critical section, then the selection of the processes that will enter the critical section next cannot be postponed indefinitely</a:t>
            </a:r>
            <a:endParaRPr i="1" sz="1350">
              <a:solidFill>
                <a:schemeClr val="dk1"/>
              </a:solidFill>
              <a:latin typeface="Trebuchet MS"/>
              <a:ea typeface="Trebuchet MS"/>
              <a:cs typeface="Trebuchet MS"/>
              <a:sym typeface="Trebuchet MS"/>
            </a:endParaRPr>
          </a:p>
          <a:p>
            <a:pPr indent="-254000" lvl="0" marL="254000" rtl="0" algn="l">
              <a:lnSpc>
                <a:spcPct val="115000"/>
              </a:lnSpc>
              <a:spcBef>
                <a:spcPts val="600"/>
              </a:spcBef>
              <a:spcAft>
                <a:spcPts val="0"/>
              </a:spcAft>
              <a:buNone/>
            </a:pPr>
            <a:r>
              <a:rPr i="1" lang="en" sz="1350">
                <a:solidFill>
                  <a:schemeClr val="dk1"/>
                </a:solidFill>
                <a:latin typeface="Trebuchet MS"/>
                <a:ea typeface="Trebuchet MS"/>
                <a:cs typeface="Trebuchet MS"/>
                <a:sym typeface="Trebuchet MS"/>
              </a:rPr>
              <a:t>3.  </a:t>
            </a:r>
            <a:r>
              <a:rPr b="1" i="1" lang="en" sz="1350">
                <a:solidFill>
                  <a:srgbClr val="2749FF"/>
                </a:solidFill>
                <a:latin typeface="Trebuchet MS"/>
                <a:ea typeface="Trebuchet MS"/>
                <a:cs typeface="Trebuchet MS"/>
                <a:sym typeface="Trebuchet MS"/>
              </a:rPr>
              <a:t>Bounded Waiting </a:t>
            </a:r>
            <a:r>
              <a:rPr i="1" lang="en" sz="1350">
                <a:solidFill>
                  <a:schemeClr val="dk1"/>
                </a:solidFill>
                <a:latin typeface="Trebuchet MS"/>
                <a:ea typeface="Trebuchet MS"/>
                <a:cs typeface="Trebuchet MS"/>
                <a:sym typeface="Trebuchet MS"/>
              </a:rPr>
              <a:t>-  A bound must exist on the number of times that other processes are allowed to enter their critical sections after a process has made a request to enter its critical section and before that request is granted</a:t>
            </a:r>
            <a:endParaRPr i="1" sz="1350">
              <a:solidFill>
                <a:schemeClr val="dk1"/>
              </a:solidFill>
              <a:latin typeface="Trebuchet MS"/>
              <a:ea typeface="Trebuchet MS"/>
              <a:cs typeface="Trebuchet MS"/>
              <a:sym typeface="Trebuchet MS"/>
            </a:endParaRPr>
          </a:p>
          <a:p>
            <a:pPr indent="-314325" lvl="1" marL="914400" rtl="0" algn="l">
              <a:lnSpc>
                <a:spcPct val="115000"/>
              </a:lnSpc>
              <a:spcBef>
                <a:spcPts val="12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Assume that each process executes at a nonzero speed </a:t>
            </a:r>
            <a:endParaRPr i="1" sz="1350">
              <a:solidFill>
                <a:schemeClr val="dk1"/>
              </a:solidFill>
              <a:latin typeface="Trebuchet MS"/>
              <a:ea typeface="Trebuchet MS"/>
              <a:cs typeface="Trebuchet MS"/>
              <a:sym typeface="Trebuchet MS"/>
            </a:endParaRPr>
          </a:p>
          <a:p>
            <a:pPr indent="-314325" lvl="1" marL="914400" rtl="0" algn="l">
              <a:lnSpc>
                <a:spcPct val="115000"/>
              </a:lnSpc>
              <a:spcBef>
                <a:spcPts val="0"/>
              </a:spcBef>
              <a:spcAft>
                <a:spcPts val="0"/>
              </a:spcAft>
              <a:buClr>
                <a:schemeClr val="dk1"/>
              </a:buClr>
              <a:buSzPts val="1350"/>
              <a:buChar char="●"/>
            </a:pPr>
            <a:r>
              <a:rPr i="1" lang="en" sz="1350">
                <a:solidFill>
                  <a:schemeClr val="dk1"/>
                </a:solidFill>
                <a:latin typeface="Trebuchet MS"/>
                <a:ea typeface="Trebuchet MS"/>
                <a:cs typeface="Trebuchet MS"/>
                <a:sym typeface="Trebuchet MS"/>
              </a:rPr>
              <a:t>No assumption concerning </a:t>
            </a:r>
            <a:r>
              <a:rPr b="1" i="1" lang="en" sz="1350">
                <a:solidFill>
                  <a:srgbClr val="2749FF"/>
                </a:solidFill>
                <a:latin typeface="Trebuchet MS"/>
                <a:ea typeface="Trebuchet MS"/>
                <a:cs typeface="Trebuchet MS"/>
                <a:sym typeface="Trebuchet MS"/>
              </a:rPr>
              <a:t>relative speed </a:t>
            </a:r>
            <a:r>
              <a:rPr i="1" lang="en" sz="1350">
                <a:solidFill>
                  <a:schemeClr val="dk1"/>
                </a:solidFill>
                <a:latin typeface="Trebuchet MS"/>
                <a:ea typeface="Trebuchet MS"/>
                <a:cs typeface="Trebuchet MS"/>
                <a:sym typeface="Trebuchet MS"/>
              </a:rPr>
              <a:t>of the</a:t>
            </a:r>
            <a:r>
              <a:rPr b="1" i="1" lang="en" sz="1350">
                <a:solidFill>
                  <a:schemeClr val="dk1"/>
                </a:solidFill>
                <a:latin typeface="Trebuchet MS"/>
                <a:ea typeface="Trebuchet MS"/>
                <a:cs typeface="Trebuchet MS"/>
                <a:sym typeface="Trebuchet MS"/>
              </a:rPr>
              <a:t> n </a:t>
            </a:r>
            <a:r>
              <a:rPr i="1" lang="en" sz="1350">
                <a:solidFill>
                  <a:schemeClr val="dk1"/>
                </a:solidFill>
                <a:latin typeface="Trebuchet MS"/>
                <a:ea typeface="Trebuchet MS"/>
                <a:cs typeface="Trebuchet MS"/>
                <a:sym typeface="Trebuchet MS"/>
              </a:rPr>
              <a:t>processes</a:t>
            </a:r>
            <a:endParaRPr i="1" sz="1350">
              <a:solidFill>
                <a:schemeClr val="dk1"/>
              </a:solidFill>
              <a:latin typeface="Trebuchet MS"/>
              <a:ea typeface="Trebuchet MS"/>
              <a:cs typeface="Trebuchet MS"/>
              <a:sym typeface="Trebuchet MS"/>
            </a:endParaRPr>
          </a:p>
          <a:p>
            <a:pPr indent="0" lvl="0" marL="0" rtl="0" algn="l">
              <a:spcBef>
                <a:spcPts val="1200"/>
              </a:spcBef>
              <a:spcAft>
                <a:spcPts val="1000"/>
              </a:spcAft>
              <a:buNone/>
            </a:pPr>
            <a:r>
              <a:t/>
            </a:r>
            <a:endParaRPr>
              <a:solidFill>
                <a:srgbClr val="2749FF"/>
              </a:solidFill>
              <a:latin typeface="Trebuchet MS"/>
              <a:ea typeface="Trebuchet MS"/>
              <a:cs typeface="Trebuchet MS"/>
              <a:sym typeface="Trebuchet MS"/>
            </a:endParaRPr>
          </a:p>
        </p:txBody>
      </p:sp>
      <p:sp>
        <p:nvSpPr>
          <p:cNvPr id="441" name="Google Shape;441;p71"/>
          <p:cNvSpPr txBox="1"/>
          <p:nvPr/>
        </p:nvSpPr>
        <p:spPr>
          <a:xfrm>
            <a:off x="2612700" y="4150900"/>
            <a:ext cx="3918600" cy="464700"/>
          </a:xfrm>
          <a:prstGeom prst="rect">
            <a:avLst/>
          </a:prstGeom>
          <a:noFill/>
          <a:ln cap="flat" cmpd="sng" w="9525">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Trebuchet MS"/>
                <a:ea typeface="Trebuchet MS"/>
                <a:cs typeface="Trebuchet MS"/>
                <a:sym typeface="Trebuchet MS"/>
              </a:rPr>
              <a:t>Mutex === </a:t>
            </a:r>
            <a:r>
              <a:rPr b="1" i="1" lang="en" sz="1600" u="sng">
                <a:solidFill>
                  <a:srgbClr val="FF0000"/>
                </a:solidFill>
                <a:latin typeface="Trebuchet MS"/>
                <a:ea typeface="Trebuchet MS"/>
                <a:cs typeface="Trebuchet MS"/>
                <a:sym typeface="Trebuchet MS"/>
              </a:rPr>
              <a:t>Mut</a:t>
            </a:r>
            <a:r>
              <a:rPr b="1" lang="en" sz="1600">
                <a:latin typeface="Trebuchet MS"/>
                <a:ea typeface="Trebuchet MS"/>
                <a:cs typeface="Trebuchet MS"/>
                <a:sym typeface="Trebuchet MS"/>
              </a:rPr>
              <a:t>ual </a:t>
            </a:r>
            <a:r>
              <a:rPr b="1" i="1" lang="en" sz="1600" u="sng">
                <a:solidFill>
                  <a:srgbClr val="FF0000"/>
                </a:solidFill>
                <a:latin typeface="Trebuchet MS"/>
                <a:ea typeface="Trebuchet MS"/>
                <a:cs typeface="Trebuchet MS"/>
                <a:sym typeface="Trebuchet MS"/>
              </a:rPr>
              <a:t>Ex</a:t>
            </a:r>
            <a:r>
              <a:rPr b="1" lang="en" sz="1600">
                <a:latin typeface="Trebuchet MS"/>
                <a:ea typeface="Trebuchet MS"/>
                <a:cs typeface="Trebuchet MS"/>
                <a:sym typeface="Trebuchet MS"/>
              </a:rPr>
              <a:t>clusion</a:t>
            </a:r>
            <a:endParaRPr b="1" sz="1600">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86" name="Google Shape;86;p18"/>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Inter-Process/Thread Communication</a:t>
            </a:r>
            <a:r>
              <a:rPr lang="en" sz="2000">
                <a:latin typeface="Trebuchet MS"/>
                <a:ea typeface="Trebuchet MS"/>
                <a:cs typeface="Trebuchet MS"/>
                <a:sym typeface="Trebuchet MS"/>
              </a:rPr>
              <a:t> </a:t>
            </a:r>
            <a:endParaRPr sz="2000">
              <a:latin typeface="Trebuchet MS"/>
              <a:ea typeface="Trebuchet MS"/>
              <a:cs typeface="Trebuchet MS"/>
              <a:sym typeface="Trebuchet MS"/>
            </a:endParaRPr>
          </a:p>
        </p:txBody>
      </p:sp>
      <p:sp>
        <p:nvSpPr>
          <p:cNvPr id="87" name="Google Shape;87;p18"/>
          <p:cNvSpPr txBox="1"/>
          <p:nvPr/>
        </p:nvSpPr>
        <p:spPr>
          <a:xfrm>
            <a:off x="346250" y="745300"/>
            <a:ext cx="8487600" cy="4195500"/>
          </a:xfrm>
          <a:prstGeom prst="rect">
            <a:avLst/>
          </a:prstGeom>
          <a:solidFill>
            <a:srgbClr val="FCE5CD"/>
          </a:solid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rgbClr val="0000FF"/>
              </a:buClr>
              <a:buSzPts val="1350"/>
              <a:buChar char="●"/>
            </a:pPr>
            <a:r>
              <a:rPr lang="en" sz="1350">
                <a:solidFill>
                  <a:srgbClr val="0000FF"/>
                </a:solidFill>
                <a:latin typeface="Trebuchet MS"/>
                <a:ea typeface="Trebuchet MS"/>
                <a:cs typeface="Trebuchet MS"/>
                <a:sym typeface="Trebuchet MS"/>
              </a:rPr>
              <a:t>Processes of Threads within a system may be </a:t>
            </a:r>
            <a:r>
              <a:rPr b="1" i="1" lang="en" sz="1350">
                <a:solidFill>
                  <a:srgbClr val="0000FF"/>
                </a:solidFill>
                <a:latin typeface="Trebuchet MS"/>
                <a:ea typeface="Trebuchet MS"/>
                <a:cs typeface="Trebuchet MS"/>
                <a:sym typeface="Trebuchet MS"/>
              </a:rPr>
              <a:t>independent</a:t>
            </a:r>
            <a:r>
              <a:rPr b="1" lang="en" sz="1350">
                <a:solidFill>
                  <a:srgbClr val="0000FF"/>
                </a:solidFill>
                <a:latin typeface="Trebuchet MS"/>
                <a:ea typeface="Trebuchet MS"/>
                <a:cs typeface="Trebuchet MS"/>
                <a:sym typeface="Trebuchet MS"/>
              </a:rPr>
              <a:t> </a:t>
            </a:r>
            <a:r>
              <a:rPr lang="en" sz="1350">
                <a:solidFill>
                  <a:srgbClr val="0000FF"/>
                </a:solidFill>
                <a:latin typeface="Trebuchet MS"/>
                <a:ea typeface="Trebuchet MS"/>
                <a:cs typeface="Trebuchet MS"/>
                <a:sym typeface="Trebuchet MS"/>
              </a:rPr>
              <a:t>or </a:t>
            </a:r>
            <a:r>
              <a:rPr b="1" i="1" lang="en" sz="1350">
                <a:solidFill>
                  <a:srgbClr val="0000FF"/>
                </a:solidFill>
                <a:latin typeface="Trebuchet MS"/>
                <a:ea typeface="Trebuchet MS"/>
                <a:cs typeface="Trebuchet MS"/>
                <a:sym typeface="Trebuchet MS"/>
              </a:rPr>
              <a:t>cooperating.</a:t>
            </a:r>
            <a:endParaRPr>
              <a:solidFill>
                <a:srgbClr val="0000FF"/>
              </a:solidFill>
              <a:latin typeface="Trebuchet MS"/>
              <a:ea typeface="Trebuchet MS"/>
              <a:cs typeface="Trebuchet MS"/>
              <a:sym typeface="Trebuchet MS"/>
            </a:endParaRPr>
          </a:p>
          <a:p>
            <a:pPr indent="-317500" lvl="0" marL="457200" rtl="0" algn="l">
              <a:spcBef>
                <a:spcPts val="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Independent</a:t>
            </a:r>
            <a:endParaRPr>
              <a:solidFill>
                <a:srgbClr val="0000FF"/>
              </a:solidFill>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Data Shuffling </a:t>
            </a:r>
            <a:endParaRPr>
              <a:latin typeface="Trebuchet MS"/>
              <a:ea typeface="Trebuchet MS"/>
              <a:cs typeface="Trebuchet MS"/>
              <a:sym typeface="Trebuchet MS"/>
            </a:endParaRPr>
          </a:p>
          <a:p>
            <a:pPr indent="-317500" lvl="0" marL="457200" rtl="0" algn="l">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Cooperating</a:t>
            </a:r>
            <a:endParaRPr>
              <a:solidFill>
                <a:srgbClr val="0000FF"/>
              </a:solidFill>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For coordinated execution. </a:t>
            </a:r>
            <a:endParaRPr>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Example MergeSort</a:t>
            </a:r>
            <a:endParaRPr>
              <a:latin typeface="Trebuchet MS"/>
              <a:ea typeface="Trebuchet MS"/>
              <a:cs typeface="Trebuchet MS"/>
              <a:sym typeface="Trebuchet MS"/>
            </a:endParaRPr>
          </a:p>
          <a:p>
            <a:pPr indent="-317500" lvl="0" marL="457200" rtl="0" algn="l">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Process Communication</a:t>
            </a:r>
            <a:endParaRPr>
              <a:solidFill>
                <a:srgbClr val="0000FF"/>
              </a:solidFill>
              <a:latin typeface="Trebuchet MS"/>
              <a:ea typeface="Trebuchet MS"/>
              <a:cs typeface="Trebuchet MS"/>
              <a:sym typeface="Trebuchet MS"/>
            </a:endParaRPr>
          </a:p>
          <a:p>
            <a:pPr indent="-317500" lvl="1" marL="914400" rtl="0" algn="l">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Shared Memory</a:t>
            </a:r>
            <a:endParaRPr>
              <a:solidFill>
                <a:srgbClr val="0000FF"/>
              </a:solidFill>
              <a:latin typeface="Trebuchet MS"/>
              <a:ea typeface="Trebuchet MS"/>
              <a:cs typeface="Trebuchet MS"/>
              <a:sym typeface="Trebuchet MS"/>
            </a:endParaRPr>
          </a:p>
          <a:p>
            <a:pPr indent="-317500" lvl="2" marL="1371600" rtl="0" algn="l">
              <a:spcBef>
                <a:spcPts val="1000"/>
              </a:spcBef>
              <a:spcAft>
                <a:spcPts val="0"/>
              </a:spcAft>
              <a:buSzPts val="1400"/>
              <a:buFont typeface="Trebuchet MS"/>
              <a:buChar char="■"/>
            </a:pPr>
            <a:r>
              <a:rPr lang="en">
                <a:latin typeface="Trebuchet MS"/>
                <a:ea typeface="Trebuchet MS"/>
                <a:cs typeface="Trebuchet MS"/>
                <a:sym typeface="Trebuchet MS"/>
              </a:rPr>
              <a:t>Shared segment of memory to which </a:t>
            </a:r>
            <a:endParaRPr>
              <a:latin typeface="Trebuchet MS"/>
              <a:ea typeface="Trebuchet MS"/>
              <a:cs typeface="Trebuchet MS"/>
              <a:sym typeface="Trebuchet MS"/>
            </a:endParaRPr>
          </a:p>
          <a:p>
            <a:pPr indent="0" lvl="0" marL="1371600" rtl="0" algn="l">
              <a:spcBef>
                <a:spcPts val="1000"/>
              </a:spcBef>
              <a:spcAft>
                <a:spcPts val="0"/>
              </a:spcAft>
              <a:buNone/>
            </a:pPr>
            <a:r>
              <a:rPr lang="en">
                <a:latin typeface="Trebuchet MS"/>
                <a:ea typeface="Trebuchet MS"/>
                <a:cs typeface="Trebuchet MS"/>
                <a:sym typeface="Trebuchet MS"/>
              </a:rPr>
              <a:t>data is </a:t>
            </a:r>
            <a:r>
              <a:rPr lang="en">
                <a:latin typeface="Trebuchet MS"/>
                <a:ea typeface="Trebuchet MS"/>
                <a:cs typeface="Trebuchet MS"/>
                <a:sym typeface="Trebuchet MS"/>
              </a:rPr>
              <a:t>written</a:t>
            </a:r>
            <a:r>
              <a:rPr lang="en">
                <a:latin typeface="Trebuchet MS"/>
                <a:ea typeface="Trebuchet MS"/>
                <a:cs typeface="Trebuchet MS"/>
                <a:sym typeface="Trebuchet MS"/>
              </a:rPr>
              <a:t>.</a:t>
            </a:r>
            <a:endParaRPr>
              <a:latin typeface="Trebuchet MS"/>
              <a:ea typeface="Trebuchet MS"/>
              <a:cs typeface="Trebuchet MS"/>
              <a:sym typeface="Trebuchet MS"/>
            </a:endParaRPr>
          </a:p>
          <a:p>
            <a:pPr indent="-317500" lvl="1" marL="914400" rtl="0" algn="l">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Message Passing </a:t>
            </a:r>
            <a:endParaRPr>
              <a:solidFill>
                <a:srgbClr val="0000FF"/>
              </a:solidFill>
              <a:latin typeface="Trebuchet MS"/>
              <a:ea typeface="Trebuchet MS"/>
              <a:cs typeface="Trebuchet MS"/>
              <a:sym typeface="Trebuchet MS"/>
            </a:endParaRPr>
          </a:p>
          <a:p>
            <a:pPr indent="-317500" lvl="2" marL="1371600" rtl="0" algn="l">
              <a:spcBef>
                <a:spcPts val="1000"/>
              </a:spcBef>
              <a:spcAft>
                <a:spcPts val="0"/>
              </a:spcAft>
              <a:buSzPts val="1400"/>
              <a:buFont typeface="Trebuchet MS"/>
              <a:buChar char="■"/>
            </a:pPr>
            <a:r>
              <a:rPr lang="en">
                <a:latin typeface="Trebuchet MS"/>
                <a:ea typeface="Trebuchet MS"/>
                <a:cs typeface="Trebuchet MS"/>
                <a:sym typeface="Trebuchet MS"/>
              </a:rPr>
              <a:t>Queues </a:t>
            </a:r>
            <a:endParaRPr>
              <a:latin typeface="Trebuchet MS"/>
              <a:ea typeface="Trebuchet MS"/>
              <a:cs typeface="Trebuchet MS"/>
              <a:sym typeface="Trebuchet MS"/>
            </a:endParaRPr>
          </a:p>
          <a:p>
            <a:pPr indent="0" lvl="0" marL="0" rtl="0" algn="l">
              <a:spcBef>
                <a:spcPts val="1000"/>
              </a:spcBef>
              <a:spcAft>
                <a:spcPts val="1000"/>
              </a:spcAft>
              <a:buNone/>
            </a:pPr>
            <a:r>
              <a:t/>
            </a:r>
            <a:endParaRPr>
              <a:latin typeface="Trebuchet MS"/>
              <a:ea typeface="Trebuchet MS"/>
              <a:cs typeface="Trebuchet MS"/>
              <a:sym typeface="Trebuchet MS"/>
            </a:endParaRPr>
          </a:p>
        </p:txBody>
      </p:sp>
      <p:pic>
        <p:nvPicPr>
          <p:cNvPr id="88" name="Google Shape;88;p18"/>
          <p:cNvPicPr preferRelativeResize="0"/>
          <p:nvPr/>
        </p:nvPicPr>
        <p:blipFill>
          <a:blip r:embed="rId3">
            <a:alphaModFix/>
          </a:blip>
          <a:stretch>
            <a:fillRect/>
          </a:stretch>
        </p:blipFill>
        <p:spPr>
          <a:xfrm>
            <a:off x="5180372" y="1524072"/>
            <a:ext cx="3428675" cy="24307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2"/>
          <p:cNvSpPr txBox="1"/>
          <p:nvPr/>
        </p:nvSpPr>
        <p:spPr>
          <a:xfrm>
            <a:off x="144350" y="184950"/>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Peterson’s Algorithm</a:t>
            </a:r>
            <a:endParaRPr b="1" i="1" sz="2100" u="sng">
              <a:solidFill>
                <a:srgbClr val="2749FF"/>
              </a:solidFill>
              <a:latin typeface="Trebuchet MS"/>
              <a:ea typeface="Trebuchet MS"/>
              <a:cs typeface="Trebuchet MS"/>
              <a:sym typeface="Trebuchet MS"/>
            </a:endParaRPr>
          </a:p>
        </p:txBody>
      </p:sp>
      <p:pic>
        <p:nvPicPr>
          <p:cNvPr id="447" name="Google Shape;447;p72"/>
          <p:cNvPicPr preferRelativeResize="0"/>
          <p:nvPr/>
        </p:nvPicPr>
        <p:blipFill>
          <a:blip r:embed="rId3">
            <a:alphaModFix/>
          </a:blip>
          <a:stretch>
            <a:fillRect/>
          </a:stretch>
        </p:blipFill>
        <p:spPr>
          <a:xfrm>
            <a:off x="184925" y="749975"/>
            <a:ext cx="5643675" cy="4088550"/>
          </a:xfrm>
          <a:prstGeom prst="rect">
            <a:avLst/>
          </a:prstGeom>
          <a:noFill/>
          <a:ln>
            <a:noFill/>
          </a:ln>
        </p:spPr>
      </p:pic>
      <p:sp>
        <p:nvSpPr>
          <p:cNvPr id="448" name="Google Shape;448;p72"/>
          <p:cNvSpPr txBox="1"/>
          <p:nvPr/>
        </p:nvSpPr>
        <p:spPr>
          <a:xfrm>
            <a:off x="5925925" y="1800325"/>
            <a:ext cx="3091200" cy="1266300"/>
          </a:xfrm>
          <a:prstGeom prst="rect">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u="sng">
                <a:solidFill>
                  <a:srgbClr val="FF9900"/>
                </a:solidFill>
                <a:latin typeface="Trebuchet MS"/>
                <a:ea typeface="Trebuchet MS"/>
                <a:cs typeface="Trebuchet MS"/>
                <a:sym typeface="Trebuchet MS"/>
              </a:rPr>
              <a:t>Two Variables</a:t>
            </a:r>
            <a:endParaRPr b="1" sz="1600" u="sng">
              <a:solidFill>
                <a:srgbClr val="FF9900"/>
              </a:solidFill>
              <a:latin typeface="Trebuchet MS"/>
              <a:ea typeface="Trebuchet MS"/>
              <a:cs typeface="Trebuchet MS"/>
              <a:sym typeface="Trebuchet MS"/>
            </a:endParaRPr>
          </a:p>
          <a:p>
            <a:pPr indent="0" lvl="0" marL="0" rtl="0" algn="l">
              <a:spcBef>
                <a:spcPts val="0"/>
              </a:spcBef>
              <a:spcAft>
                <a:spcPts val="0"/>
              </a:spcAft>
              <a:buNone/>
            </a:pPr>
            <a:r>
              <a:t/>
            </a:r>
            <a:endParaRPr b="1" i="1">
              <a:solidFill>
                <a:srgbClr val="0000FF"/>
              </a:solidFill>
              <a:latin typeface="Trebuchet MS"/>
              <a:ea typeface="Trebuchet MS"/>
              <a:cs typeface="Trebuchet MS"/>
              <a:sym typeface="Trebuchet MS"/>
            </a:endParaRPr>
          </a:p>
          <a:p>
            <a:pPr indent="-203200" lvl="0" marL="228600" rtl="0" algn="l">
              <a:spcBef>
                <a:spcPts val="0"/>
              </a:spcBef>
              <a:spcAft>
                <a:spcPts val="0"/>
              </a:spcAft>
              <a:buClr>
                <a:srgbClr val="FF9900"/>
              </a:buClr>
              <a:buSzPts val="1400"/>
              <a:buFont typeface="Trebuchet MS"/>
              <a:buChar char="●"/>
            </a:pPr>
            <a:r>
              <a:rPr b="1" i="1" lang="en">
                <a:solidFill>
                  <a:srgbClr val="FF9900"/>
                </a:solidFill>
                <a:latin typeface="Trebuchet MS"/>
                <a:ea typeface="Trebuchet MS"/>
                <a:cs typeface="Trebuchet MS"/>
                <a:sym typeface="Trebuchet MS"/>
              </a:rPr>
              <a:t>Flag - Representing Readiness</a:t>
            </a:r>
            <a:endParaRPr b="1" i="1">
              <a:solidFill>
                <a:srgbClr val="FF9900"/>
              </a:solidFill>
              <a:latin typeface="Trebuchet MS"/>
              <a:ea typeface="Trebuchet MS"/>
              <a:cs typeface="Trebuchet MS"/>
              <a:sym typeface="Trebuchet MS"/>
            </a:endParaRPr>
          </a:p>
          <a:p>
            <a:pPr indent="-203200" lvl="0" marL="228600" rtl="0" algn="l">
              <a:spcBef>
                <a:spcPts val="0"/>
              </a:spcBef>
              <a:spcAft>
                <a:spcPts val="0"/>
              </a:spcAft>
              <a:buClr>
                <a:srgbClr val="FF9900"/>
              </a:buClr>
              <a:buSzPts val="1400"/>
              <a:buFont typeface="Trebuchet MS"/>
              <a:buChar char="●"/>
            </a:pPr>
            <a:r>
              <a:rPr b="1" i="1" lang="en">
                <a:solidFill>
                  <a:srgbClr val="FF9900"/>
                </a:solidFill>
                <a:latin typeface="Trebuchet MS"/>
                <a:ea typeface="Trebuchet MS"/>
                <a:cs typeface="Trebuchet MS"/>
                <a:sym typeface="Trebuchet MS"/>
              </a:rPr>
              <a:t>Turn - Whose turn is it. </a:t>
            </a:r>
            <a:endParaRPr b="1" i="1">
              <a:solidFill>
                <a:srgbClr val="FF9900"/>
              </a:solidFill>
              <a:latin typeface="Trebuchet MS"/>
              <a:ea typeface="Trebuchet MS"/>
              <a:cs typeface="Trebuchet MS"/>
              <a:sym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3"/>
          <p:cNvSpPr txBox="1"/>
          <p:nvPr/>
        </p:nvSpPr>
        <p:spPr>
          <a:xfrm>
            <a:off x="156100" y="13627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Atomic Hardware Instructions - Test &amp; Set</a:t>
            </a:r>
            <a:endParaRPr b="1" i="1" sz="2100" u="sng">
              <a:solidFill>
                <a:srgbClr val="2749FF"/>
              </a:solidFill>
              <a:latin typeface="Trebuchet MS"/>
              <a:ea typeface="Trebuchet MS"/>
              <a:cs typeface="Trebuchet MS"/>
              <a:sym typeface="Trebuchet MS"/>
            </a:endParaRPr>
          </a:p>
        </p:txBody>
      </p:sp>
      <p:sp>
        <p:nvSpPr>
          <p:cNvPr id="454" name="Google Shape;454;p73"/>
          <p:cNvSpPr txBox="1"/>
          <p:nvPr/>
        </p:nvSpPr>
        <p:spPr>
          <a:xfrm>
            <a:off x="272200" y="851125"/>
            <a:ext cx="3731100" cy="12576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en">
                <a:solidFill>
                  <a:schemeClr val="dk1"/>
                </a:solidFill>
                <a:latin typeface="Trebuchet MS"/>
                <a:ea typeface="Trebuchet MS"/>
                <a:cs typeface="Trebuchet MS"/>
                <a:sym typeface="Trebuchet MS"/>
              </a:rPr>
              <a:t>function</a:t>
            </a:r>
            <a:r>
              <a:rPr i="1" lang="en">
                <a:solidFill>
                  <a:schemeClr val="dk1"/>
                </a:solidFill>
                <a:latin typeface="Trebuchet MS"/>
                <a:ea typeface="Trebuchet MS"/>
                <a:cs typeface="Trebuchet MS"/>
                <a:sym typeface="Trebuchet MS"/>
              </a:rPr>
              <a:t> TestAndSet(boolean_ref lock) {</a:t>
            </a:r>
            <a:endParaRPr i="1">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i="1" lang="en">
                <a:solidFill>
                  <a:schemeClr val="dk1"/>
                </a:solidFill>
                <a:latin typeface="Trebuchet MS"/>
                <a:ea typeface="Trebuchet MS"/>
                <a:cs typeface="Trebuchet MS"/>
                <a:sym typeface="Trebuchet MS"/>
              </a:rPr>
              <a:t>    boolean initial = lock;</a:t>
            </a:r>
            <a:endParaRPr i="1">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i="1" lang="en">
                <a:solidFill>
                  <a:schemeClr val="dk1"/>
                </a:solidFill>
                <a:latin typeface="Trebuchet MS"/>
                <a:ea typeface="Trebuchet MS"/>
                <a:cs typeface="Trebuchet MS"/>
                <a:sym typeface="Trebuchet MS"/>
              </a:rPr>
              <a:t>    lock = true;</a:t>
            </a:r>
            <a:endParaRPr i="1">
              <a:solidFill>
                <a:schemeClr val="dk1"/>
              </a:solidFill>
              <a:latin typeface="Trebuchet MS"/>
              <a:ea typeface="Trebuchet MS"/>
              <a:cs typeface="Trebuchet MS"/>
              <a:sym typeface="Trebuchet MS"/>
            </a:endParaRPr>
          </a:p>
          <a:p>
            <a:pPr indent="0" lvl="0" marL="0" rtl="0" algn="l">
              <a:spcBef>
                <a:spcPts val="0"/>
              </a:spcBef>
              <a:spcAft>
                <a:spcPts val="0"/>
              </a:spcAft>
              <a:buNone/>
            </a:pPr>
            <a:r>
              <a:rPr i="1" lang="en">
                <a:solidFill>
                  <a:schemeClr val="dk1"/>
                </a:solidFill>
                <a:latin typeface="Trebuchet MS"/>
                <a:ea typeface="Trebuchet MS"/>
                <a:cs typeface="Trebuchet MS"/>
                <a:sym typeface="Trebuchet MS"/>
              </a:rPr>
              <a:t>    </a:t>
            </a:r>
            <a:r>
              <a:rPr b="1" i="1" lang="en">
                <a:solidFill>
                  <a:schemeClr val="dk1"/>
                </a:solidFill>
                <a:latin typeface="Trebuchet MS"/>
                <a:ea typeface="Trebuchet MS"/>
                <a:cs typeface="Trebuchet MS"/>
                <a:sym typeface="Trebuchet MS"/>
              </a:rPr>
              <a:t>return</a:t>
            </a:r>
            <a:r>
              <a:rPr i="1" lang="en">
                <a:solidFill>
                  <a:schemeClr val="dk1"/>
                </a:solidFill>
                <a:latin typeface="Trebuchet MS"/>
                <a:ea typeface="Trebuchet MS"/>
                <a:cs typeface="Trebuchet MS"/>
                <a:sym typeface="Trebuchet MS"/>
              </a:rPr>
              <a:t> initial; </a:t>
            </a:r>
            <a:endParaRPr i="1">
              <a:solidFill>
                <a:schemeClr val="dk1"/>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i="1" lang="en">
                <a:solidFill>
                  <a:schemeClr val="dk1"/>
                </a:solidFill>
                <a:latin typeface="Trebuchet MS"/>
                <a:ea typeface="Trebuchet MS"/>
                <a:cs typeface="Trebuchet MS"/>
                <a:sym typeface="Trebuchet MS"/>
              </a:rPr>
              <a:t>}</a:t>
            </a:r>
            <a:endParaRPr i="1" sz="1600">
              <a:solidFill>
                <a:srgbClr val="0000FF"/>
              </a:solidFill>
              <a:latin typeface="Trebuchet MS"/>
              <a:ea typeface="Trebuchet MS"/>
              <a:cs typeface="Trebuchet MS"/>
              <a:sym typeface="Trebuchet MS"/>
            </a:endParaRPr>
          </a:p>
          <a:p>
            <a:pPr indent="0" lvl="0" marL="0" rtl="0" algn="l">
              <a:spcBef>
                <a:spcPts val="0"/>
              </a:spcBef>
              <a:spcAft>
                <a:spcPts val="1000"/>
              </a:spcAft>
              <a:buNone/>
            </a:pPr>
            <a:r>
              <a:t/>
            </a:r>
            <a:endParaRPr>
              <a:solidFill>
                <a:srgbClr val="2749FF"/>
              </a:solidFill>
              <a:latin typeface="Trebuchet MS"/>
              <a:ea typeface="Trebuchet MS"/>
              <a:cs typeface="Trebuchet MS"/>
              <a:sym typeface="Trebuchet MS"/>
            </a:endParaRPr>
          </a:p>
        </p:txBody>
      </p:sp>
      <p:sp>
        <p:nvSpPr>
          <p:cNvPr id="455" name="Google Shape;455;p73"/>
          <p:cNvSpPr txBox="1"/>
          <p:nvPr/>
        </p:nvSpPr>
        <p:spPr>
          <a:xfrm>
            <a:off x="96600" y="2498050"/>
            <a:ext cx="4077000" cy="843600"/>
          </a:xfrm>
          <a:prstGeom prst="rect">
            <a:avLst/>
          </a:prstGeom>
          <a:solidFill>
            <a:srgbClr val="FFF2CC"/>
          </a:solidFill>
          <a:ln>
            <a:noFill/>
          </a:ln>
        </p:spPr>
        <p:txBody>
          <a:bodyPr anchorCtr="0" anchor="t" bIns="91425" lIns="91425" spcFirstLastPara="1" rIns="91425" wrap="square" tIns="91425">
            <a:noAutofit/>
          </a:bodyPr>
          <a:lstStyle/>
          <a:p>
            <a:pPr indent="-190500" lvl="0" marL="342900" rtl="0" algn="l">
              <a:lnSpc>
                <a:spcPct val="115000"/>
              </a:lnSpc>
              <a:spcBef>
                <a:spcPts val="120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Executed atomically</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Returns the original value of passed parameter</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Set the new value of passed parameter to “TRUE”.</a:t>
            </a:r>
            <a:endParaRPr i="1" sz="1200">
              <a:solidFill>
                <a:schemeClr val="dk1"/>
              </a:solidFill>
              <a:latin typeface="Trebuchet MS"/>
              <a:ea typeface="Trebuchet MS"/>
              <a:cs typeface="Trebuchet MS"/>
              <a:sym typeface="Trebuchet MS"/>
            </a:endParaRPr>
          </a:p>
          <a:p>
            <a:pPr indent="0" lvl="0" marL="0" rtl="0" algn="l">
              <a:spcBef>
                <a:spcPts val="1200"/>
              </a:spcBef>
              <a:spcAft>
                <a:spcPts val="0"/>
              </a:spcAft>
              <a:buNone/>
            </a:pPr>
            <a:r>
              <a:t/>
            </a:r>
            <a:endParaRPr/>
          </a:p>
        </p:txBody>
      </p:sp>
      <p:sp>
        <p:nvSpPr>
          <p:cNvPr id="456" name="Google Shape;456;p73"/>
          <p:cNvSpPr txBox="1"/>
          <p:nvPr/>
        </p:nvSpPr>
        <p:spPr>
          <a:xfrm>
            <a:off x="4506200" y="940375"/>
            <a:ext cx="4380900" cy="10872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rgbClr val="0000FF"/>
              </a:buClr>
              <a:buSzPts val="1350"/>
              <a:buFont typeface="Trebuchet MS"/>
              <a:buChar char="●"/>
            </a:pPr>
            <a:r>
              <a:rPr i="1" lang="en" sz="1350">
                <a:solidFill>
                  <a:srgbClr val="0000FF"/>
                </a:solidFill>
                <a:latin typeface="Trebuchet MS"/>
                <a:ea typeface="Trebuchet MS"/>
                <a:cs typeface="Trebuchet MS"/>
                <a:sym typeface="Trebuchet MS"/>
              </a:rPr>
              <a:t>Shared Boolean variable lock, initialized to </a:t>
            </a:r>
            <a:r>
              <a:rPr b="1" i="1" lang="en" sz="1350">
                <a:solidFill>
                  <a:srgbClr val="0000FF"/>
                </a:solidFill>
                <a:latin typeface="Trebuchet MS"/>
                <a:ea typeface="Trebuchet MS"/>
                <a:cs typeface="Trebuchet MS"/>
                <a:sym typeface="Trebuchet MS"/>
              </a:rPr>
              <a:t>FALSE</a:t>
            </a:r>
            <a:endParaRPr b="1" i="1" sz="1350">
              <a:solidFill>
                <a:srgbClr val="0000FF"/>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rgbClr val="0000FF"/>
              </a:buClr>
              <a:buSzPts val="1350"/>
              <a:buFont typeface="Trebuchet MS"/>
              <a:buChar char="●"/>
            </a:pPr>
            <a:r>
              <a:rPr b="1" i="1" lang="en" sz="1350" u="sng">
                <a:solidFill>
                  <a:srgbClr val="0000FF"/>
                </a:solidFill>
                <a:latin typeface="Trebuchet MS"/>
                <a:ea typeface="Trebuchet MS"/>
                <a:cs typeface="Trebuchet MS"/>
                <a:sym typeface="Trebuchet MS"/>
              </a:rPr>
              <a:t>Solution:</a:t>
            </a:r>
            <a:endParaRPr b="1" i="1" sz="1350" u="sng">
              <a:solidFill>
                <a:srgbClr val="0000FF"/>
              </a:solidFill>
              <a:latin typeface="Trebuchet MS"/>
              <a:ea typeface="Trebuchet MS"/>
              <a:cs typeface="Trebuchet MS"/>
              <a:sym typeface="Trebuchet MS"/>
            </a:endParaRPr>
          </a:p>
          <a:p>
            <a:pPr indent="-254000" lvl="0" marL="1168400" rtl="0" algn="l">
              <a:lnSpc>
                <a:spcPct val="115000"/>
              </a:lnSpc>
              <a:spcBef>
                <a:spcPts val="1700"/>
              </a:spcBef>
              <a:spcAft>
                <a:spcPts val="500"/>
              </a:spcAft>
              <a:buNone/>
            </a:pPr>
            <a:r>
              <a:rPr i="1" lang="en" sz="1050">
                <a:solidFill>
                  <a:schemeClr val="dk1"/>
                </a:solidFill>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457" name="Google Shape;457;p73"/>
          <p:cNvSpPr txBox="1"/>
          <p:nvPr/>
        </p:nvSpPr>
        <p:spPr>
          <a:xfrm>
            <a:off x="4741475" y="2108725"/>
            <a:ext cx="4202400" cy="2571600"/>
          </a:xfrm>
          <a:prstGeom prst="rect">
            <a:avLst/>
          </a:prstGeom>
          <a:solidFill>
            <a:srgbClr val="EAD1DC"/>
          </a:solidFill>
          <a:ln>
            <a:noFill/>
          </a:ln>
        </p:spPr>
        <p:txBody>
          <a:bodyPr anchorCtr="0" anchor="t" bIns="91425" lIns="91425" spcFirstLastPara="1" rIns="91425" wrap="square" tIns="91425">
            <a:noAutofit/>
          </a:bodyPr>
          <a:lstStyle/>
          <a:p>
            <a:pPr indent="-1054100" lvl="0" marL="1168400" rtl="0" algn="l">
              <a:lnSpc>
                <a:spcPct val="115000"/>
              </a:lnSpc>
              <a:spcBef>
                <a:spcPts val="0"/>
              </a:spcBef>
              <a:spcAft>
                <a:spcPts val="0"/>
              </a:spcAft>
              <a:buNone/>
            </a:pPr>
            <a:r>
              <a:t/>
            </a:r>
            <a:endParaRPr i="1" sz="1200">
              <a:solidFill>
                <a:schemeClr val="dk1"/>
              </a:solidFill>
              <a:latin typeface="Trebuchet MS"/>
              <a:ea typeface="Trebuchet MS"/>
              <a:cs typeface="Trebuchet MS"/>
              <a:sym typeface="Trebuchet MS"/>
            </a:endParaRPr>
          </a:p>
          <a:p>
            <a:pPr indent="-1054100" lvl="0" marL="1168400" rtl="0" algn="l">
              <a:lnSpc>
                <a:spcPct val="115000"/>
              </a:lnSpc>
              <a:spcBef>
                <a:spcPts val="500"/>
              </a:spcBef>
              <a:spcAft>
                <a:spcPts val="0"/>
              </a:spcAft>
              <a:buNone/>
            </a:pPr>
            <a:r>
              <a:rPr b="1" i="1" lang="en" sz="1300">
                <a:solidFill>
                  <a:schemeClr val="dk1"/>
                </a:solidFill>
                <a:latin typeface="Trebuchet MS"/>
                <a:ea typeface="Trebuchet MS"/>
                <a:cs typeface="Trebuchet MS"/>
                <a:sym typeface="Trebuchet MS"/>
              </a:rPr>
              <a:t>do {</a:t>
            </a:r>
            <a:endParaRPr b="1" i="1" sz="1300">
              <a:solidFill>
                <a:schemeClr val="dk1"/>
              </a:solidFill>
              <a:latin typeface="Trebuchet MS"/>
              <a:ea typeface="Trebuchet MS"/>
              <a:cs typeface="Trebuchet MS"/>
              <a:sym typeface="Trebuchet MS"/>
            </a:endParaRPr>
          </a:p>
          <a:p>
            <a:pPr indent="-342900" lvl="0" marL="457200" rtl="0" algn="l">
              <a:lnSpc>
                <a:spcPct val="115000"/>
              </a:lnSpc>
              <a:spcBef>
                <a:spcPts val="500"/>
              </a:spcBef>
              <a:spcAft>
                <a:spcPts val="0"/>
              </a:spcAft>
              <a:buClr>
                <a:schemeClr val="dk1"/>
              </a:buClr>
              <a:buSzPts val="1100"/>
              <a:buFont typeface="Arial"/>
              <a:buNone/>
            </a:pPr>
            <a:r>
              <a:rPr b="1" i="1" lang="en" sz="1300">
                <a:solidFill>
                  <a:schemeClr val="dk1"/>
                </a:solidFill>
                <a:latin typeface="Trebuchet MS"/>
                <a:ea typeface="Trebuchet MS"/>
                <a:cs typeface="Trebuchet MS"/>
                <a:sym typeface="Trebuchet MS"/>
              </a:rPr>
              <a:t>       while (TestAndSet(&amp;lock)) ; /* do nothing */ </a:t>
            </a:r>
            <a:endParaRPr b="1" i="1" sz="1300">
              <a:solidFill>
                <a:schemeClr val="dk1"/>
              </a:solidFill>
              <a:latin typeface="Trebuchet MS"/>
              <a:ea typeface="Trebuchet MS"/>
              <a:cs typeface="Trebuchet MS"/>
              <a:sym typeface="Trebuchet MS"/>
            </a:endParaRPr>
          </a:p>
          <a:p>
            <a:pPr indent="-1054100" lvl="0" marL="1168400" rtl="0" algn="l">
              <a:lnSpc>
                <a:spcPct val="115000"/>
              </a:lnSpc>
              <a:spcBef>
                <a:spcPts val="500"/>
              </a:spcBef>
              <a:spcAft>
                <a:spcPts val="0"/>
              </a:spcAft>
              <a:buClr>
                <a:schemeClr val="dk1"/>
              </a:buClr>
              <a:buSzPts val="1100"/>
              <a:buFont typeface="Arial"/>
              <a:buNone/>
            </a:pPr>
            <a:r>
              <a:rPr b="1" i="1" lang="en" sz="1300">
                <a:solidFill>
                  <a:schemeClr val="dk1"/>
                </a:solidFill>
                <a:latin typeface="Trebuchet MS"/>
                <a:ea typeface="Trebuchet MS"/>
                <a:cs typeface="Trebuchet MS"/>
                <a:sym typeface="Trebuchet MS"/>
              </a:rPr>
              <a:t>                 /* critical section */ </a:t>
            </a:r>
            <a:endParaRPr b="1" i="1" sz="1300">
              <a:solidFill>
                <a:schemeClr val="dk1"/>
              </a:solidFill>
              <a:latin typeface="Trebuchet MS"/>
              <a:ea typeface="Trebuchet MS"/>
              <a:cs typeface="Trebuchet MS"/>
              <a:sym typeface="Trebuchet MS"/>
            </a:endParaRPr>
          </a:p>
          <a:p>
            <a:pPr indent="-1054100" lvl="0" marL="1168400" rtl="0" algn="l">
              <a:lnSpc>
                <a:spcPct val="115000"/>
              </a:lnSpc>
              <a:spcBef>
                <a:spcPts val="500"/>
              </a:spcBef>
              <a:spcAft>
                <a:spcPts val="0"/>
              </a:spcAft>
              <a:buClr>
                <a:schemeClr val="dk1"/>
              </a:buClr>
              <a:buSzPts val="1100"/>
              <a:buFont typeface="Arial"/>
              <a:buNone/>
            </a:pPr>
            <a:r>
              <a:rPr b="1" i="1" lang="en" sz="1300">
                <a:solidFill>
                  <a:schemeClr val="dk1"/>
                </a:solidFill>
                <a:latin typeface="Trebuchet MS"/>
                <a:ea typeface="Trebuchet MS"/>
                <a:cs typeface="Trebuchet MS"/>
                <a:sym typeface="Trebuchet MS"/>
              </a:rPr>
              <a:t>          lock = false; </a:t>
            </a:r>
            <a:endParaRPr b="1" i="1" sz="1300">
              <a:solidFill>
                <a:schemeClr val="dk1"/>
              </a:solidFill>
              <a:latin typeface="Trebuchet MS"/>
              <a:ea typeface="Trebuchet MS"/>
              <a:cs typeface="Trebuchet MS"/>
              <a:sym typeface="Trebuchet MS"/>
            </a:endParaRPr>
          </a:p>
          <a:p>
            <a:pPr indent="-1054100" lvl="0" marL="1168400" rtl="0" algn="l">
              <a:lnSpc>
                <a:spcPct val="115000"/>
              </a:lnSpc>
              <a:spcBef>
                <a:spcPts val="500"/>
              </a:spcBef>
              <a:spcAft>
                <a:spcPts val="0"/>
              </a:spcAft>
              <a:buClr>
                <a:schemeClr val="dk1"/>
              </a:buClr>
              <a:buSzPts val="1100"/>
              <a:buFont typeface="Arial"/>
              <a:buNone/>
            </a:pPr>
            <a:r>
              <a:rPr b="1" i="1" lang="en" sz="1300">
                <a:solidFill>
                  <a:schemeClr val="dk1"/>
                </a:solidFill>
                <a:latin typeface="Trebuchet MS"/>
                <a:ea typeface="Trebuchet MS"/>
                <a:cs typeface="Trebuchet MS"/>
                <a:sym typeface="Trebuchet MS"/>
              </a:rPr>
              <a:t>                 /* remainder section */ </a:t>
            </a:r>
            <a:endParaRPr b="1" i="1" sz="1300">
              <a:solidFill>
                <a:schemeClr val="dk1"/>
              </a:solidFill>
              <a:latin typeface="Trebuchet MS"/>
              <a:ea typeface="Trebuchet MS"/>
              <a:cs typeface="Trebuchet MS"/>
              <a:sym typeface="Trebuchet MS"/>
            </a:endParaRPr>
          </a:p>
          <a:p>
            <a:pPr indent="-1054100" lvl="0" marL="1168400" rtl="0" algn="l">
              <a:lnSpc>
                <a:spcPct val="115000"/>
              </a:lnSpc>
              <a:spcBef>
                <a:spcPts val="600"/>
              </a:spcBef>
              <a:spcAft>
                <a:spcPts val="600"/>
              </a:spcAft>
              <a:buClr>
                <a:schemeClr val="dk1"/>
              </a:buClr>
              <a:buSzPts val="1100"/>
              <a:buFont typeface="Arial"/>
              <a:buNone/>
            </a:pPr>
            <a:r>
              <a:rPr b="1" i="1" lang="en" sz="1300">
                <a:solidFill>
                  <a:schemeClr val="dk1"/>
                </a:solidFill>
                <a:latin typeface="Trebuchet MS"/>
                <a:ea typeface="Trebuchet MS"/>
                <a:cs typeface="Trebuchet MS"/>
                <a:sym typeface="Trebuchet MS"/>
              </a:rPr>
              <a:t>    } while (true);</a:t>
            </a:r>
            <a:r>
              <a:rPr b="1" i="1" lang="en" sz="1450">
                <a:solidFill>
                  <a:schemeClr val="dk1"/>
                </a:solidFill>
                <a:latin typeface="Trebuchet MS"/>
                <a:ea typeface="Trebuchet MS"/>
                <a:cs typeface="Trebuchet MS"/>
                <a:sym typeface="Trebuchet MS"/>
              </a:rPr>
              <a:t> </a:t>
            </a:r>
            <a:endParaRPr b="1" i="1" sz="1450">
              <a:solidFill>
                <a:schemeClr val="dk1"/>
              </a:solidFill>
              <a:latin typeface="Trebuchet MS"/>
              <a:ea typeface="Trebuchet MS"/>
              <a:cs typeface="Trebuchet MS"/>
              <a:sym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4"/>
          <p:cNvSpPr txBox="1"/>
          <p:nvPr/>
        </p:nvSpPr>
        <p:spPr>
          <a:xfrm>
            <a:off x="156100" y="136275"/>
            <a:ext cx="86370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i="1" lang="en" sz="2200" u="sng">
                <a:solidFill>
                  <a:srgbClr val="2749FF"/>
                </a:solidFill>
                <a:latin typeface="Trebuchet MS"/>
                <a:ea typeface="Trebuchet MS"/>
                <a:cs typeface="Trebuchet MS"/>
                <a:sym typeface="Trebuchet MS"/>
              </a:rPr>
              <a:t>Atomic Hardware Instructions - Compare &amp; Swap</a:t>
            </a:r>
            <a:endParaRPr b="1" i="1" sz="2100" u="sng">
              <a:solidFill>
                <a:srgbClr val="2749FF"/>
              </a:solidFill>
              <a:latin typeface="Trebuchet MS"/>
              <a:ea typeface="Trebuchet MS"/>
              <a:cs typeface="Trebuchet MS"/>
              <a:sym typeface="Trebuchet MS"/>
            </a:endParaRPr>
          </a:p>
        </p:txBody>
      </p:sp>
      <p:sp>
        <p:nvSpPr>
          <p:cNvPr id="463" name="Google Shape;463;p74"/>
          <p:cNvSpPr txBox="1"/>
          <p:nvPr/>
        </p:nvSpPr>
        <p:spPr>
          <a:xfrm>
            <a:off x="119950" y="3033450"/>
            <a:ext cx="4337700" cy="1541400"/>
          </a:xfrm>
          <a:prstGeom prst="rect">
            <a:avLst/>
          </a:prstGeom>
          <a:solidFill>
            <a:srgbClr val="FFF2CC"/>
          </a:solidFill>
          <a:ln>
            <a:noFill/>
          </a:ln>
        </p:spPr>
        <p:txBody>
          <a:bodyPr anchorCtr="0" anchor="t" bIns="91425" lIns="91425" spcFirstLastPara="1" rIns="91425" wrap="square" tIns="91425">
            <a:noAutofit/>
          </a:bodyPr>
          <a:lstStyle/>
          <a:p>
            <a:pPr indent="-190500" lvl="0" marL="342900" rtl="0" algn="l">
              <a:lnSpc>
                <a:spcPct val="115000"/>
              </a:lnSpc>
              <a:spcBef>
                <a:spcPts val="120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Executed atomically</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Returns the original value of passed parameter.</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Set  the variable “value”  the value of the passed parameter “new_value” but only if “value” ==“expected”. That is, the swap takes place only under this condition.</a:t>
            </a:r>
            <a:endParaRPr i="1" sz="1200">
              <a:solidFill>
                <a:schemeClr val="dk1"/>
              </a:solidFill>
              <a:latin typeface="Trebuchet MS"/>
              <a:ea typeface="Trebuchet MS"/>
              <a:cs typeface="Trebuchet MS"/>
              <a:sym typeface="Trebuchet MS"/>
            </a:endParaRPr>
          </a:p>
        </p:txBody>
      </p:sp>
      <p:pic>
        <p:nvPicPr>
          <p:cNvPr id="464" name="Google Shape;464;p74"/>
          <p:cNvPicPr preferRelativeResize="0"/>
          <p:nvPr/>
        </p:nvPicPr>
        <p:blipFill>
          <a:blip r:embed="rId3">
            <a:alphaModFix/>
          </a:blip>
          <a:stretch>
            <a:fillRect/>
          </a:stretch>
        </p:blipFill>
        <p:spPr>
          <a:xfrm>
            <a:off x="119950" y="875475"/>
            <a:ext cx="4295275" cy="2020075"/>
          </a:xfrm>
          <a:prstGeom prst="rect">
            <a:avLst/>
          </a:prstGeom>
          <a:noFill/>
          <a:ln cap="flat" cmpd="sng" w="38100">
            <a:solidFill>
              <a:srgbClr val="FF9900"/>
            </a:solidFill>
            <a:prstDash val="solid"/>
            <a:round/>
            <a:headEnd len="sm" w="sm" type="none"/>
            <a:tailEnd len="sm" w="sm" type="none"/>
          </a:ln>
        </p:spPr>
      </p:pic>
      <p:pic>
        <p:nvPicPr>
          <p:cNvPr id="465" name="Google Shape;465;p74"/>
          <p:cNvPicPr preferRelativeResize="0"/>
          <p:nvPr/>
        </p:nvPicPr>
        <p:blipFill>
          <a:blip r:embed="rId4">
            <a:alphaModFix/>
          </a:blip>
          <a:stretch>
            <a:fillRect/>
          </a:stretch>
        </p:blipFill>
        <p:spPr>
          <a:xfrm>
            <a:off x="4669350" y="937625"/>
            <a:ext cx="4221100" cy="1895775"/>
          </a:xfrm>
          <a:prstGeom prst="rect">
            <a:avLst/>
          </a:prstGeom>
          <a:noFill/>
          <a:ln cap="flat" cmpd="sng" w="76200">
            <a:solidFill>
              <a:srgbClr val="93C47D"/>
            </a:solidFill>
            <a:prstDash val="solid"/>
            <a:round/>
            <a:headEnd len="sm" w="sm" type="none"/>
            <a:tailEnd len="sm" w="sm" type="none"/>
          </a:ln>
        </p:spPr>
      </p:pic>
      <p:sp>
        <p:nvSpPr>
          <p:cNvPr id="466" name="Google Shape;466;p74"/>
          <p:cNvSpPr txBox="1"/>
          <p:nvPr/>
        </p:nvSpPr>
        <p:spPr>
          <a:xfrm>
            <a:off x="4611050" y="3033450"/>
            <a:ext cx="4337700" cy="1541400"/>
          </a:xfrm>
          <a:prstGeom prst="rect">
            <a:avLst/>
          </a:prstGeom>
          <a:solidFill>
            <a:srgbClr val="D9D2E9"/>
          </a:solidFill>
          <a:ln>
            <a:noFill/>
          </a:ln>
        </p:spPr>
        <p:txBody>
          <a:bodyPr anchorCtr="0" anchor="ctr" bIns="91425" lIns="91425" spcFirstLastPara="1" rIns="91425" wrap="square" tIns="91425">
            <a:noAutofit/>
          </a:bodyPr>
          <a:lstStyle/>
          <a:p>
            <a:pPr indent="-190500" lvl="0" marL="342900" rtl="0" algn="l">
              <a:lnSpc>
                <a:spcPct val="115000"/>
              </a:lnSpc>
              <a:spcBef>
                <a:spcPts val="120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A variant compare_and_set. </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Returns boolean indicating if the value was changed. </a:t>
            </a:r>
            <a:endParaRPr i="1" sz="1200">
              <a:solidFill>
                <a:schemeClr val="dk1"/>
              </a:solidFill>
              <a:latin typeface="Trebuchet MS"/>
              <a:ea typeface="Trebuchet MS"/>
              <a:cs typeface="Trebuchet MS"/>
              <a:sym typeface="Trebuchet MS"/>
            </a:endParaRPr>
          </a:p>
          <a:p>
            <a:pPr indent="-190500" lvl="0" marL="342900" rtl="0" algn="l">
              <a:lnSpc>
                <a:spcPct val="115000"/>
              </a:lnSpc>
              <a:spcBef>
                <a:spcPts val="0"/>
              </a:spcBef>
              <a:spcAft>
                <a:spcPts val="0"/>
              </a:spcAft>
              <a:buClr>
                <a:schemeClr val="dk1"/>
              </a:buClr>
              <a:buSzPts val="1200"/>
              <a:buFont typeface="Trebuchet MS"/>
              <a:buAutoNum type="arabicPeriod"/>
            </a:pPr>
            <a:r>
              <a:rPr i="1" lang="en" sz="1200">
                <a:solidFill>
                  <a:schemeClr val="dk1"/>
                </a:solidFill>
                <a:latin typeface="Trebuchet MS"/>
                <a:ea typeface="Trebuchet MS"/>
                <a:cs typeface="Trebuchet MS"/>
                <a:sym typeface="Trebuchet MS"/>
              </a:rPr>
              <a:t>Functionally same. </a:t>
            </a:r>
            <a:endParaRPr i="1" sz="1200">
              <a:solidFill>
                <a:schemeClr val="dk1"/>
              </a:solidFill>
              <a:latin typeface="Trebuchet MS"/>
              <a:ea typeface="Trebuchet MS"/>
              <a:cs typeface="Trebuchet MS"/>
              <a:sym typeface="Trebuchet M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5"/>
          <p:cNvSpPr txBox="1"/>
          <p:nvPr/>
        </p:nvSpPr>
        <p:spPr>
          <a:xfrm>
            <a:off x="336250" y="1621850"/>
            <a:ext cx="3156000" cy="1379100"/>
          </a:xfrm>
          <a:prstGeom prst="rect">
            <a:avLst/>
          </a:prstGeom>
          <a:solidFill>
            <a:srgbClr val="D9EAD3"/>
          </a:solidFill>
          <a:ln cap="flat" cmpd="sng" w="19050">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i="1" lang="en" sz="1200">
                <a:solidFill>
                  <a:schemeClr val="dk1"/>
                </a:solidFill>
                <a:latin typeface="Trebuchet MS"/>
                <a:ea typeface="Trebuchet MS"/>
                <a:cs typeface="Trebuchet MS"/>
                <a:sym typeface="Trebuchet MS"/>
              </a:rPr>
              <a:t>acquire() {</a:t>
            </a:r>
            <a:br>
              <a:rPr b="1" i="1" lang="en" sz="1200">
                <a:solidFill>
                  <a:schemeClr val="dk1"/>
                </a:solidFill>
                <a:latin typeface="Trebuchet MS"/>
                <a:ea typeface="Trebuchet MS"/>
                <a:cs typeface="Trebuchet MS"/>
                <a:sym typeface="Trebuchet MS"/>
              </a:rPr>
            </a:br>
            <a:r>
              <a:rPr b="1" i="1" lang="en" sz="1200">
                <a:solidFill>
                  <a:schemeClr val="dk1"/>
                </a:solidFill>
                <a:latin typeface="Trebuchet MS"/>
                <a:ea typeface="Trebuchet MS"/>
                <a:cs typeface="Trebuchet MS"/>
                <a:sym typeface="Trebuchet MS"/>
              </a:rPr>
              <a:t>       while(!available);  /* busy wait*/ </a:t>
            </a:r>
            <a:endParaRPr b="1" i="1" sz="1200">
              <a:solidFill>
                <a:schemeClr val="dk1"/>
              </a:solidFill>
              <a:latin typeface="Trebuchet MS"/>
              <a:ea typeface="Trebuchet MS"/>
              <a:cs typeface="Trebuchet MS"/>
              <a:sym typeface="Trebuchet MS"/>
            </a:endParaRPr>
          </a:p>
          <a:p>
            <a:pPr indent="0" lvl="0" marL="0" rtl="0" algn="l">
              <a:lnSpc>
                <a:spcPct val="115000"/>
              </a:lnSpc>
              <a:spcBef>
                <a:spcPts val="1700"/>
              </a:spcBef>
              <a:spcAft>
                <a:spcPts val="0"/>
              </a:spcAft>
              <a:buNone/>
            </a:pPr>
            <a:r>
              <a:rPr b="1" i="1" lang="en" sz="1200">
                <a:solidFill>
                  <a:schemeClr val="dk1"/>
                </a:solidFill>
                <a:latin typeface="Trebuchet MS"/>
                <a:ea typeface="Trebuchet MS"/>
                <a:cs typeface="Trebuchet MS"/>
                <a:sym typeface="Trebuchet MS"/>
              </a:rPr>
              <a:t>      available = false; </a:t>
            </a:r>
            <a:endParaRPr b="1" i="1" sz="1200">
              <a:solidFill>
                <a:schemeClr val="dk1"/>
              </a:solidFill>
              <a:latin typeface="Trebuchet MS"/>
              <a:ea typeface="Trebuchet MS"/>
              <a:cs typeface="Trebuchet MS"/>
              <a:sym typeface="Trebuchet MS"/>
            </a:endParaRPr>
          </a:p>
          <a:p>
            <a:pPr indent="0" lvl="0" marL="0" rtl="0" algn="l">
              <a:lnSpc>
                <a:spcPct val="115000"/>
              </a:lnSpc>
              <a:spcBef>
                <a:spcPts val="500"/>
              </a:spcBef>
              <a:spcAft>
                <a:spcPts val="0"/>
              </a:spcAft>
              <a:buNone/>
            </a:pPr>
            <a:r>
              <a:rPr b="1" i="1" lang="en" sz="1200">
                <a:solidFill>
                  <a:schemeClr val="dk1"/>
                </a:solidFill>
                <a:latin typeface="Trebuchet MS"/>
                <a:ea typeface="Trebuchet MS"/>
                <a:cs typeface="Trebuchet MS"/>
                <a:sym typeface="Trebuchet MS"/>
              </a:rPr>
              <a:t>    } </a:t>
            </a:r>
            <a:endParaRPr sz="1100">
              <a:solidFill>
                <a:srgbClr val="852302"/>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t/>
            </a:r>
            <a:endParaRPr sz="1100">
              <a:solidFill>
                <a:srgbClr val="852302"/>
              </a:solidFill>
              <a:latin typeface="Courier New"/>
              <a:ea typeface="Courier New"/>
              <a:cs typeface="Courier New"/>
              <a:sym typeface="Courier New"/>
            </a:endParaRPr>
          </a:p>
          <a:p>
            <a:pPr indent="0" lvl="0" marL="457200" rtl="0" algn="l">
              <a:lnSpc>
                <a:spcPct val="115000"/>
              </a:lnSpc>
              <a:spcBef>
                <a:spcPts val="1700"/>
              </a:spcBef>
              <a:spcAft>
                <a:spcPts val="0"/>
              </a:spcAft>
              <a:buNone/>
            </a:pPr>
            <a:r>
              <a:t/>
            </a:r>
            <a:endParaRPr sz="1100">
              <a:solidFill>
                <a:srgbClr val="852302"/>
              </a:solidFill>
              <a:latin typeface="Courier New"/>
              <a:ea typeface="Courier New"/>
              <a:cs typeface="Courier New"/>
              <a:sym typeface="Courier New"/>
            </a:endParaRPr>
          </a:p>
          <a:p>
            <a:pPr indent="0" lvl="0" marL="457200" rtl="0" algn="l">
              <a:lnSpc>
                <a:spcPct val="115000"/>
              </a:lnSpc>
              <a:spcBef>
                <a:spcPts val="1700"/>
              </a:spcBef>
              <a:spcAft>
                <a:spcPts val="0"/>
              </a:spcAft>
              <a:buNone/>
            </a:pPr>
            <a:r>
              <a:t/>
            </a:r>
            <a:endParaRPr sz="1100">
              <a:solidFill>
                <a:srgbClr val="852302"/>
              </a:solidFill>
              <a:latin typeface="Courier New"/>
              <a:ea typeface="Courier New"/>
              <a:cs typeface="Courier New"/>
              <a:sym typeface="Courier New"/>
            </a:endParaRPr>
          </a:p>
          <a:p>
            <a:pPr indent="0" lvl="0" marL="457200" rtl="0" algn="l">
              <a:lnSpc>
                <a:spcPct val="115000"/>
              </a:lnSpc>
              <a:spcBef>
                <a:spcPts val="1700"/>
              </a:spcBef>
              <a:spcAft>
                <a:spcPts val="1700"/>
              </a:spcAft>
              <a:buNone/>
            </a:pPr>
            <a:r>
              <a:rPr lang="en" sz="1100">
                <a:solidFill>
                  <a:srgbClr val="852302"/>
                </a:solidFill>
                <a:latin typeface="Courier New"/>
                <a:ea typeface="Courier New"/>
                <a:cs typeface="Courier New"/>
                <a:sym typeface="Courier New"/>
              </a:rPr>
              <a:t>	</a:t>
            </a:r>
            <a:r>
              <a:rPr b="1" lang="en" sz="1200">
                <a:solidFill>
                  <a:schemeClr val="dk1"/>
                </a:solidFill>
                <a:latin typeface="Courier New"/>
                <a:ea typeface="Courier New"/>
                <a:cs typeface="Courier New"/>
                <a:sym typeface="Courier New"/>
              </a:rPr>
              <a:t>   </a:t>
            </a:r>
            <a:endParaRPr/>
          </a:p>
        </p:txBody>
      </p:sp>
      <p:sp>
        <p:nvSpPr>
          <p:cNvPr id="472" name="Google Shape;472;p75"/>
          <p:cNvSpPr txBox="1"/>
          <p:nvPr/>
        </p:nvSpPr>
        <p:spPr>
          <a:xfrm>
            <a:off x="210950" y="121675"/>
            <a:ext cx="8684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rgbClr val="0000FF"/>
                </a:solidFill>
                <a:latin typeface="Trebuchet MS"/>
                <a:ea typeface="Trebuchet MS"/>
                <a:cs typeface="Trebuchet MS"/>
                <a:sym typeface="Trebuchet MS"/>
              </a:rPr>
              <a:t>Mutex Locks</a:t>
            </a:r>
            <a:endParaRPr b="1" sz="2200">
              <a:solidFill>
                <a:srgbClr val="0000FF"/>
              </a:solidFill>
              <a:latin typeface="Trebuchet MS"/>
              <a:ea typeface="Trebuchet MS"/>
              <a:cs typeface="Trebuchet MS"/>
              <a:sym typeface="Trebuchet MS"/>
            </a:endParaRPr>
          </a:p>
        </p:txBody>
      </p:sp>
      <p:sp>
        <p:nvSpPr>
          <p:cNvPr id="473" name="Google Shape;473;p75"/>
          <p:cNvSpPr txBox="1"/>
          <p:nvPr/>
        </p:nvSpPr>
        <p:spPr>
          <a:xfrm>
            <a:off x="328150" y="3494075"/>
            <a:ext cx="3172200" cy="462300"/>
          </a:xfrm>
          <a:prstGeom prst="rect">
            <a:avLst/>
          </a:prstGeom>
          <a:solidFill>
            <a:srgbClr val="D9EAD3"/>
          </a:solidFill>
          <a:ln cap="flat" cmpd="sng" w="19050">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i="1" lang="en">
                <a:solidFill>
                  <a:schemeClr val="dk1"/>
                </a:solidFill>
                <a:latin typeface="Trebuchet MS"/>
                <a:ea typeface="Trebuchet MS"/>
                <a:cs typeface="Trebuchet MS"/>
                <a:sym typeface="Trebuchet MS"/>
              </a:rPr>
              <a:t>release() { available = true; } </a:t>
            </a:r>
            <a:endParaRPr b="1" i="1">
              <a:solidFill>
                <a:schemeClr val="dk1"/>
              </a:solidFill>
              <a:latin typeface="Trebuchet MS"/>
              <a:ea typeface="Trebuchet MS"/>
              <a:cs typeface="Trebuchet MS"/>
              <a:sym typeface="Trebuchet MS"/>
            </a:endParaRPr>
          </a:p>
          <a:p>
            <a:pPr indent="0" lvl="0" marL="0" rtl="0" algn="l">
              <a:spcBef>
                <a:spcPts val="1700"/>
              </a:spcBef>
              <a:spcAft>
                <a:spcPts val="0"/>
              </a:spcAft>
              <a:buNone/>
            </a:pPr>
            <a:r>
              <a:t/>
            </a:r>
            <a:endParaRPr/>
          </a:p>
        </p:txBody>
      </p:sp>
      <p:sp>
        <p:nvSpPr>
          <p:cNvPr id="474" name="Google Shape;474;p75"/>
          <p:cNvSpPr/>
          <p:nvPr/>
        </p:nvSpPr>
        <p:spPr>
          <a:xfrm>
            <a:off x="157725" y="729425"/>
            <a:ext cx="3885900" cy="3991500"/>
          </a:xfrm>
          <a:prstGeom prst="roundRect">
            <a:avLst>
              <a:gd fmla="val 16667" name="adj"/>
            </a:avLst>
          </a:prstGeom>
          <a:noFill/>
          <a:ln cap="flat" cmpd="sng" w="19050">
            <a:solidFill>
              <a:srgbClr val="93C47D"/>
            </a:solidFill>
            <a:prstDash val="lg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5" name="Google Shape;475;p75"/>
          <p:cNvSpPr txBox="1"/>
          <p:nvPr/>
        </p:nvSpPr>
        <p:spPr>
          <a:xfrm>
            <a:off x="595850" y="997150"/>
            <a:ext cx="27666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u="sng">
                <a:solidFill>
                  <a:srgbClr val="FF0000"/>
                </a:solidFill>
                <a:latin typeface="Trebuchet MS"/>
                <a:ea typeface="Trebuchet MS"/>
                <a:cs typeface="Trebuchet MS"/>
                <a:sym typeface="Trebuchet MS"/>
              </a:rPr>
              <a:t>Methods of the Lock Class</a:t>
            </a:r>
            <a:endParaRPr b="1" sz="1200" u="sng">
              <a:solidFill>
                <a:srgbClr val="FF0000"/>
              </a:solidFill>
              <a:latin typeface="Trebuchet MS"/>
              <a:ea typeface="Trebuchet MS"/>
              <a:cs typeface="Trebuchet MS"/>
              <a:sym typeface="Trebuchet MS"/>
            </a:endParaRPr>
          </a:p>
        </p:txBody>
      </p:sp>
      <p:sp>
        <p:nvSpPr>
          <p:cNvPr id="476" name="Google Shape;476;p75"/>
          <p:cNvSpPr txBox="1"/>
          <p:nvPr/>
        </p:nvSpPr>
        <p:spPr>
          <a:xfrm>
            <a:off x="5325575" y="849475"/>
            <a:ext cx="27666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u="sng">
                <a:solidFill>
                  <a:srgbClr val="FF0000"/>
                </a:solidFill>
                <a:latin typeface="Trebuchet MS"/>
                <a:ea typeface="Trebuchet MS"/>
                <a:cs typeface="Trebuchet MS"/>
                <a:sym typeface="Trebuchet MS"/>
              </a:rPr>
              <a:t>Execution in the Thread</a:t>
            </a:r>
            <a:endParaRPr b="1" i="1" u="sng">
              <a:solidFill>
                <a:srgbClr val="FF0000"/>
              </a:solidFill>
              <a:latin typeface="Trebuchet MS"/>
              <a:ea typeface="Trebuchet MS"/>
              <a:cs typeface="Trebuchet MS"/>
              <a:sym typeface="Trebuchet MS"/>
            </a:endParaRPr>
          </a:p>
        </p:txBody>
      </p:sp>
      <p:sp>
        <p:nvSpPr>
          <p:cNvPr id="477" name="Google Shape;477;p75"/>
          <p:cNvSpPr/>
          <p:nvPr/>
        </p:nvSpPr>
        <p:spPr>
          <a:xfrm>
            <a:off x="4944275" y="1419025"/>
            <a:ext cx="3723900" cy="320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lnSpc>
                <a:spcPct val="115000"/>
              </a:lnSpc>
              <a:spcBef>
                <a:spcPts val="1200"/>
              </a:spcBef>
              <a:spcAft>
                <a:spcPts val="0"/>
              </a:spcAft>
              <a:buClr>
                <a:schemeClr val="dk1"/>
              </a:buClr>
              <a:buSzPts val="1100"/>
              <a:buFont typeface="Arial"/>
              <a:buNone/>
            </a:pPr>
            <a:r>
              <a:rPr b="1" lang="en" sz="1500">
                <a:solidFill>
                  <a:schemeClr val="dk1"/>
                </a:solidFill>
                <a:latin typeface="Trebuchet MS"/>
                <a:ea typeface="Trebuchet MS"/>
                <a:cs typeface="Trebuchet MS"/>
                <a:sym typeface="Trebuchet MS"/>
              </a:rPr>
              <a:t>do { </a:t>
            </a:r>
            <a:endParaRPr b="1" sz="1500">
              <a:solidFill>
                <a:schemeClr val="dk1"/>
              </a:solidFill>
              <a:latin typeface="Trebuchet MS"/>
              <a:ea typeface="Trebuchet MS"/>
              <a:cs typeface="Trebuchet MS"/>
              <a:sym typeface="Trebuchet MS"/>
            </a:endParaRPr>
          </a:p>
          <a:p>
            <a:pPr indent="0" lvl="0" marL="457200" rtl="0" algn="l">
              <a:lnSpc>
                <a:spcPct val="115000"/>
              </a:lnSpc>
              <a:spcBef>
                <a:spcPts val="1700"/>
              </a:spcBef>
              <a:spcAft>
                <a:spcPts val="0"/>
              </a:spcAft>
              <a:buClr>
                <a:schemeClr val="dk1"/>
              </a:buClr>
              <a:buSzPts val="1100"/>
              <a:buFont typeface="Arial"/>
              <a:buNone/>
            </a:pPr>
            <a:r>
              <a:rPr b="1" i="1" lang="en" sz="1500">
                <a:solidFill>
                  <a:srgbClr val="FF0000"/>
                </a:solidFill>
                <a:latin typeface="Trebuchet MS"/>
                <a:ea typeface="Trebuchet MS"/>
                <a:cs typeface="Trebuchet MS"/>
                <a:sym typeface="Trebuchet MS"/>
              </a:rPr>
              <a:t>    acquire lock</a:t>
            </a:r>
            <a:endParaRPr b="1" i="1" sz="1500">
              <a:solidFill>
                <a:srgbClr val="FF0000"/>
              </a:solidFill>
              <a:latin typeface="Trebuchet MS"/>
              <a:ea typeface="Trebuchet MS"/>
              <a:cs typeface="Trebuchet MS"/>
              <a:sym typeface="Trebuchet MS"/>
            </a:endParaRPr>
          </a:p>
          <a:p>
            <a:pPr indent="0" lvl="0" marL="457200" rtl="0" algn="l">
              <a:lnSpc>
                <a:spcPct val="115000"/>
              </a:lnSpc>
              <a:spcBef>
                <a:spcPts val="500"/>
              </a:spcBef>
              <a:spcAft>
                <a:spcPts val="0"/>
              </a:spcAft>
              <a:buClr>
                <a:schemeClr val="dk1"/>
              </a:buClr>
              <a:buSzPts val="1100"/>
              <a:buFont typeface="Arial"/>
              <a:buNone/>
            </a:pPr>
            <a:r>
              <a:rPr b="1" lang="en" sz="1500">
                <a:solidFill>
                  <a:schemeClr val="dk1"/>
                </a:solidFill>
                <a:latin typeface="Trebuchet MS"/>
                <a:ea typeface="Trebuchet MS"/>
                <a:cs typeface="Trebuchet MS"/>
                <a:sym typeface="Trebuchet MS"/>
              </a:rPr>
              <a:t>             critical section</a:t>
            </a:r>
            <a:endParaRPr b="1" sz="1500">
              <a:solidFill>
                <a:schemeClr val="dk1"/>
              </a:solidFill>
              <a:latin typeface="Trebuchet MS"/>
              <a:ea typeface="Trebuchet MS"/>
              <a:cs typeface="Trebuchet MS"/>
              <a:sym typeface="Trebuchet MS"/>
            </a:endParaRPr>
          </a:p>
          <a:p>
            <a:pPr indent="0" lvl="0" marL="457200" rtl="0" algn="l">
              <a:lnSpc>
                <a:spcPct val="115000"/>
              </a:lnSpc>
              <a:spcBef>
                <a:spcPts val="500"/>
              </a:spcBef>
              <a:spcAft>
                <a:spcPts val="0"/>
              </a:spcAft>
              <a:buClr>
                <a:schemeClr val="dk1"/>
              </a:buClr>
              <a:buSzPts val="1100"/>
              <a:buFont typeface="Arial"/>
              <a:buNone/>
            </a:pPr>
            <a:r>
              <a:rPr b="1" i="1" lang="en" sz="1500">
                <a:solidFill>
                  <a:srgbClr val="FF0000"/>
                </a:solidFill>
                <a:latin typeface="Trebuchet MS"/>
                <a:ea typeface="Trebuchet MS"/>
                <a:cs typeface="Trebuchet MS"/>
                <a:sym typeface="Trebuchet MS"/>
              </a:rPr>
              <a:t>    release lock </a:t>
            </a:r>
            <a:endParaRPr b="1" i="1" sz="1500">
              <a:solidFill>
                <a:srgbClr val="FF0000"/>
              </a:solidFill>
              <a:latin typeface="Trebuchet MS"/>
              <a:ea typeface="Trebuchet MS"/>
              <a:cs typeface="Trebuchet MS"/>
              <a:sym typeface="Trebuchet MS"/>
            </a:endParaRPr>
          </a:p>
          <a:p>
            <a:pPr indent="0" lvl="0" marL="457200" rtl="0" algn="l">
              <a:lnSpc>
                <a:spcPct val="115000"/>
              </a:lnSpc>
              <a:spcBef>
                <a:spcPts val="500"/>
              </a:spcBef>
              <a:spcAft>
                <a:spcPts val="0"/>
              </a:spcAft>
              <a:buClr>
                <a:schemeClr val="dk1"/>
              </a:buClr>
              <a:buSzPts val="1100"/>
              <a:buFont typeface="Arial"/>
              <a:buNone/>
            </a:pPr>
            <a:r>
              <a:rPr b="1" lang="en" sz="1500">
                <a:solidFill>
                  <a:schemeClr val="dk1"/>
                </a:solidFill>
                <a:latin typeface="Trebuchet MS"/>
                <a:ea typeface="Trebuchet MS"/>
                <a:cs typeface="Trebuchet MS"/>
                <a:sym typeface="Trebuchet MS"/>
              </a:rPr>
              <a:t>             remainder section </a:t>
            </a:r>
            <a:endParaRPr b="1" sz="1500">
              <a:solidFill>
                <a:schemeClr val="dk1"/>
              </a:solidFill>
              <a:latin typeface="Trebuchet MS"/>
              <a:ea typeface="Trebuchet MS"/>
              <a:cs typeface="Trebuchet MS"/>
              <a:sym typeface="Trebuchet MS"/>
            </a:endParaRPr>
          </a:p>
          <a:p>
            <a:pPr indent="0" lvl="0" marL="457200" rtl="0" algn="l">
              <a:lnSpc>
                <a:spcPct val="115000"/>
              </a:lnSpc>
              <a:spcBef>
                <a:spcPts val="500"/>
              </a:spcBef>
              <a:spcAft>
                <a:spcPts val="0"/>
              </a:spcAft>
              <a:buClr>
                <a:schemeClr val="dk1"/>
              </a:buClr>
              <a:buSzPts val="1100"/>
              <a:buFont typeface="Arial"/>
              <a:buNone/>
            </a:pPr>
            <a:r>
              <a:rPr b="1" lang="en" sz="1500">
                <a:solidFill>
                  <a:schemeClr val="dk1"/>
                </a:solidFill>
                <a:latin typeface="Trebuchet MS"/>
                <a:ea typeface="Trebuchet MS"/>
                <a:cs typeface="Trebuchet MS"/>
                <a:sym typeface="Trebuchet MS"/>
              </a:rPr>
              <a:t> } while (true); </a:t>
            </a:r>
            <a:endParaRPr sz="1500">
              <a:latin typeface="Trebuchet MS"/>
              <a:ea typeface="Trebuchet MS"/>
              <a:cs typeface="Trebuchet MS"/>
              <a:sym typeface="Trebuchet M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76"/>
          <p:cNvSpPr txBox="1"/>
          <p:nvPr/>
        </p:nvSpPr>
        <p:spPr>
          <a:xfrm>
            <a:off x="295675" y="672650"/>
            <a:ext cx="8486100" cy="4186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Previous solutions are complicated and generally inaccessible to application programmers</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b="1" i="1" lang="en" u="sng">
                <a:solidFill>
                  <a:srgbClr val="0000FF"/>
                </a:solidFill>
                <a:latin typeface="Trebuchet MS"/>
                <a:ea typeface="Trebuchet MS"/>
                <a:cs typeface="Trebuchet MS"/>
                <a:sym typeface="Trebuchet MS"/>
              </a:rPr>
              <a:t>OS designers build software tools to solve critical section problem</a:t>
            </a:r>
            <a:endParaRPr b="1" i="1" u="sng">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Simplest is mutex lock</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Char char="●"/>
            </a:pPr>
            <a:r>
              <a:rPr i="1" lang="en">
                <a:solidFill>
                  <a:schemeClr val="dk1"/>
                </a:solidFill>
                <a:latin typeface="Trebuchet MS"/>
                <a:ea typeface="Trebuchet MS"/>
                <a:cs typeface="Trebuchet MS"/>
                <a:sym typeface="Trebuchet MS"/>
              </a:rPr>
              <a:t>Protect a critical section  by first </a:t>
            </a:r>
            <a:r>
              <a:rPr b="1" i="1" lang="en">
                <a:solidFill>
                  <a:srgbClr val="0000FF"/>
                </a:solidFill>
                <a:latin typeface="Trebuchet MS"/>
                <a:ea typeface="Trebuchet MS"/>
                <a:cs typeface="Trebuchet MS"/>
                <a:sym typeface="Trebuchet MS"/>
              </a:rPr>
              <a:t>acquire()</a:t>
            </a:r>
            <a:r>
              <a:rPr i="1" lang="en">
                <a:solidFill>
                  <a:schemeClr val="dk1"/>
                </a:solidFill>
                <a:latin typeface="Trebuchet MS"/>
                <a:ea typeface="Trebuchet MS"/>
                <a:cs typeface="Trebuchet MS"/>
                <a:sym typeface="Trebuchet MS"/>
              </a:rPr>
              <a:t> a lock then </a:t>
            </a:r>
            <a:r>
              <a:rPr b="1" i="1" lang="en">
                <a:solidFill>
                  <a:srgbClr val="0000FF"/>
                </a:solidFill>
                <a:latin typeface="Trebuchet MS"/>
                <a:ea typeface="Trebuchet MS"/>
                <a:cs typeface="Trebuchet MS"/>
                <a:sym typeface="Trebuchet MS"/>
              </a:rPr>
              <a:t>release()</a:t>
            </a:r>
            <a:r>
              <a:rPr i="1" lang="en">
                <a:solidFill>
                  <a:srgbClr val="0000FF"/>
                </a:solidFill>
                <a:latin typeface="Trebuchet MS"/>
                <a:ea typeface="Trebuchet MS"/>
                <a:cs typeface="Trebuchet MS"/>
                <a:sym typeface="Trebuchet MS"/>
              </a:rPr>
              <a:t> </a:t>
            </a:r>
            <a:r>
              <a:rPr i="1" lang="en">
                <a:solidFill>
                  <a:schemeClr val="dk1"/>
                </a:solidFill>
                <a:latin typeface="Trebuchet MS"/>
                <a:ea typeface="Trebuchet MS"/>
                <a:cs typeface="Trebuchet MS"/>
                <a:sym typeface="Trebuchet MS"/>
              </a:rPr>
              <a:t>the lock</a:t>
            </a:r>
            <a:endParaRPr i="1">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Boolean variable indicating if lock is available or not</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Char char="●"/>
            </a:pPr>
            <a:r>
              <a:rPr i="1" lang="en">
                <a:solidFill>
                  <a:schemeClr val="dk1"/>
                </a:solidFill>
                <a:latin typeface="Trebuchet MS"/>
                <a:ea typeface="Trebuchet MS"/>
                <a:cs typeface="Trebuchet MS"/>
                <a:sym typeface="Trebuchet MS"/>
              </a:rPr>
              <a:t>Calls to </a:t>
            </a:r>
            <a:r>
              <a:rPr b="1" i="1" lang="en">
                <a:solidFill>
                  <a:srgbClr val="0000FF"/>
                </a:solidFill>
                <a:latin typeface="Trebuchet MS"/>
                <a:ea typeface="Trebuchet MS"/>
                <a:cs typeface="Trebuchet MS"/>
                <a:sym typeface="Trebuchet MS"/>
              </a:rPr>
              <a:t>acquire()</a:t>
            </a:r>
            <a:r>
              <a:rPr i="1" lang="en">
                <a:solidFill>
                  <a:schemeClr val="dk1"/>
                </a:solidFill>
                <a:latin typeface="Trebuchet MS"/>
                <a:ea typeface="Trebuchet MS"/>
                <a:cs typeface="Trebuchet MS"/>
                <a:sym typeface="Trebuchet MS"/>
              </a:rPr>
              <a:t> and </a:t>
            </a:r>
            <a:r>
              <a:rPr b="1" i="1" lang="en">
                <a:solidFill>
                  <a:srgbClr val="0000FF"/>
                </a:solidFill>
                <a:latin typeface="Trebuchet MS"/>
                <a:ea typeface="Trebuchet MS"/>
                <a:cs typeface="Trebuchet MS"/>
                <a:sym typeface="Trebuchet MS"/>
              </a:rPr>
              <a:t>release()</a:t>
            </a:r>
            <a:r>
              <a:rPr i="1" lang="en">
                <a:solidFill>
                  <a:schemeClr val="dk1"/>
                </a:solidFill>
                <a:latin typeface="Trebuchet MS"/>
                <a:ea typeface="Trebuchet MS"/>
                <a:cs typeface="Trebuchet MS"/>
                <a:sym typeface="Trebuchet MS"/>
              </a:rPr>
              <a:t> must be atomic</a:t>
            </a:r>
            <a:endParaRPr i="1">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Usually implemented via hardware atomic instructions</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Char char="●"/>
            </a:pPr>
            <a:r>
              <a:rPr i="1" lang="en">
                <a:solidFill>
                  <a:schemeClr val="dk1"/>
                </a:solidFill>
                <a:latin typeface="Trebuchet MS"/>
                <a:ea typeface="Trebuchet MS"/>
                <a:cs typeface="Trebuchet MS"/>
                <a:sym typeface="Trebuchet MS"/>
              </a:rPr>
              <a:t>But this solution requires </a:t>
            </a:r>
            <a:r>
              <a:rPr b="1" i="1" lang="en">
                <a:solidFill>
                  <a:srgbClr val="2749FF"/>
                </a:solidFill>
                <a:latin typeface="Trebuchet MS"/>
                <a:ea typeface="Trebuchet MS"/>
                <a:cs typeface="Trebuchet MS"/>
                <a:sym typeface="Trebuchet MS"/>
              </a:rPr>
              <a:t>busy waiting</a:t>
            </a:r>
            <a:endParaRPr b="1" i="1">
              <a:solidFill>
                <a:srgbClr val="2749FF"/>
              </a:solidFill>
              <a:latin typeface="Trebuchet MS"/>
              <a:ea typeface="Trebuchet MS"/>
              <a:cs typeface="Trebuchet MS"/>
              <a:sym typeface="Trebuchet MS"/>
            </a:endParaRPr>
          </a:p>
          <a:p>
            <a:pPr indent="-317500" lvl="1" marL="914400" rtl="0" algn="l">
              <a:lnSpc>
                <a:spcPct val="115000"/>
              </a:lnSpc>
              <a:spcBef>
                <a:spcPts val="1200"/>
              </a:spcBef>
              <a:spcAft>
                <a:spcPts val="0"/>
              </a:spcAft>
              <a:buClr>
                <a:schemeClr val="dk1"/>
              </a:buClr>
              <a:buSzPts val="1400"/>
              <a:buChar char="●"/>
            </a:pPr>
            <a:r>
              <a:rPr i="1" lang="en">
                <a:solidFill>
                  <a:schemeClr val="dk1"/>
                </a:solidFill>
                <a:latin typeface="Trebuchet MS"/>
                <a:ea typeface="Trebuchet MS"/>
                <a:cs typeface="Trebuchet MS"/>
                <a:sym typeface="Trebuchet MS"/>
              </a:rPr>
              <a:t>This lock therefore called a </a:t>
            </a:r>
            <a:r>
              <a:rPr b="1" i="1" lang="en">
                <a:solidFill>
                  <a:srgbClr val="2749FF"/>
                </a:solidFill>
                <a:latin typeface="Trebuchet MS"/>
                <a:ea typeface="Trebuchet MS"/>
                <a:cs typeface="Trebuchet MS"/>
                <a:sym typeface="Trebuchet MS"/>
              </a:rPr>
              <a:t>spinlock</a:t>
            </a:r>
            <a:endParaRPr b="1" i="1">
              <a:solidFill>
                <a:srgbClr val="2749FF"/>
              </a:solidFill>
              <a:latin typeface="Trebuchet MS"/>
              <a:ea typeface="Trebuchet MS"/>
              <a:cs typeface="Trebuchet MS"/>
              <a:sym typeface="Trebuchet MS"/>
            </a:endParaRPr>
          </a:p>
          <a:p>
            <a:pPr indent="0" lvl="0" marL="0" rtl="0" algn="l">
              <a:spcBef>
                <a:spcPts val="1000"/>
              </a:spcBef>
              <a:spcAft>
                <a:spcPts val="0"/>
              </a:spcAft>
              <a:buNone/>
            </a:pPr>
            <a:r>
              <a:t/>
            </a:r>
            <a:endParaRPr/>
          </a:p>
        </p:txBody>
      </p:sp>
      <p:sp>
        <p:nvSpPr>
          <p:cNvPr id="483" name="Google Shape;483;p76"/>
          <p:cNvSpPr txBox="1"/>
          <p:nvPr/>
        </p:nvSpPr>
        <p:spPr>
          <a:xfrm>
            <a:off x="210950" y="48675"/>
            <a:ext cx="3000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200">
                <a:solidFill>
                  <a:srgbClr val="0000FF"/>
                </a:solidFill>
                <a:latin typeface="Trebuchet MS"/>
                <a:ea typeface="Trebuchet MS"/>
                <a:cs typeface="Trebuchet MS"/>
                <a:sym typeface="Trebuchet MS"/>
              </a:rPr>
              <a:t>Mutex Locks</a:t>
            </a:r>
            <a:endParaRPr b="1" sz="2200">
              <a:solidFill>
                <a:srgbClr val="0000FF"/>
              </a:solidFill>
              <a:latin typeface="Trebuchet MS"/>
              <a:ea typeface="Trebuchet MS"/>
              <a:cs typeface="Trebuchet MS"/>
              <a:sym typeface="Trebuchet M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7"/>
          <p:cNvSpPr txBox="1"/>
          <p:nvPr/>
        </p:nvSpPr>
        <p:spPr>
          <a:xfrm>
            <a:off x="149625" y="48675"/>
            <a:ext cx="86844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rgbClr val="0000FF"/>
                </a:solidFill>
                <a:latin typeface="Trebuchet MS"/>
                <a:ea typeface="Trebuchet MS"/>
                <a:cs typeface="Trebuchet MS"/>
                <a:sym typeface="Trebuchet MS"/>
              </a:rPr>
              <a:t>Semaphores</a:t>
            </a:r>
            <a:endParaRPr b="1" sz="2000">
              <a:solidFill>
                <a:srgbClr val="0000FF"/>
              </a:solidFill>
              <a:latin typeface="Trebuchet MS"/>
              <a:ea typeface="Trebuchet MS"/>
              <a:cs typeface="Trebuchet MS"/>
              <a:sym typeface="Trebuchet MS"/>
            </a:endParaRPr>
          </a:p>
        </p:txBody>
      </p:sp>
      <p:sp>
        <p:nvSpPr>
          <p:cNvPr id="489" name="Google Shape;489;p77"/>
          <p:cNvSpPr txBox="1"/>
          <p:nvPr/>
        </p:nvSpPr>
        <p:spPr>
          <a:xfrm>
            <a:off x="186550" y="486050"/>
            <a:ext cx="8684400" cy="45513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chemeClr val="dk1"/>
              </a:buClr>
              <a:buSzPts val="1350"/>
              <a:buChar char="●"/>
            </a:pPr>
            <a:r>
              <a:rPr i="1" lang="en" sz="1150">
                <a:solidFill>
                  <a:schemeClr val="dk1"/>
                </a:solidFill>
                <a:latin typeface="Trebuchet MS"/>
                <a:ea typeface="Trebuchet MS"/>
                <a:cs typeface="Trebuchet MS"/>
                <a:sym typeface="Trebuchet MS"/>
              </a:rPr>
              <a:t>Must guarantee that no two processes can execute  the </a:t>
            </a:r>
            <a:r>
              <a:rPr b="1" i="1" lang="en" sz="1300">
                <a:solidFill>
                  <a:schemeClr val="dk1"/>
                </a:solidFill>
                <a:latin typeface="Trebuchet MS"/>
                <a:ea typeface="Trebuchet MS"/>
                <a:cs typeface="Trebuchet MS"/>
                <a:sym typeface="Trebuchet MS"/>
              </a:rPr>
              <a:t>wait() </a:t>
            </a:r>
            <a:r>
              <a:rPr i="1" lang="en" sz="1150">
                <a:solidFill>
                  <a:schemeClr val="dk1"/>
                </a:solidFill>
                <a:latin typeface="Trebuchet MS"/>
                <a:ea typeface="Trebuchet MS"/>
                <a:cs typeface="Trebuchet MS"/>
                <a:sym typeface="Trebuchet MS"/>
              </a:rPr>
              <a:t>and </a:t>
            </a:r>
            <a:r>
              <a:rPr b="1" i="1" lang="en" sz="1300">
                <a:solidFill>
                  <a:schemeClr val="dk1"/>
                </a:solidFill>
                <a:latin typeface="Trebuchet MS"/>
                <a:ea typeface="Trebuchet MS"/>
                <a:cs typeface="Trebuchet MS"/>
                <a:sym typeface="Trebuchet MS"/>
              </a:rPr>
              <a:t>signal() </a:t>
            </a:r>
            <a:r>
              <a:rPr i="1" lang="en" sz="1150">
                <a:solidFill>
                  <a:schemeClr val="dk1"/>
                </a:solidFill>
                <a:latin typeface="Trebuchet MS"/>
                <a:ea typeface="Trebuchet MS"/>
                <a:cs typeface="Trebuchet MS"/>
                <a:sym typeface="Trebuchet MS"/>
              </a:rPr>
              <a:t>on the same semaphore at the same time.</a:t>
            </a:r>
            <a:endParaRPr i="1" sz="1150">
              <a:solidFill>
                <a:schemeClr val="dk1"/>
              </a:solidFill>
              <a:latin typeface="Trebuchet MS"/>
              <a:ea typeface="Trebuchet MS"/>
              <a:cs typeface="Trebuchet MS"/>
              <a:sym typeface="Trebuchet MS"/>
            </a:endParaRPr>
          </a:p>
          <a:p>
            <a:pPr indent="-307975" lvl="0" marL="457200" rtl="0" algn="l">
              <a:lnSpc>
                <a:spcPct val="115000"/>
              </a:lnSpc>
              <a:spcBef>
                <a:spcPts val="1000"/>
              </a:spcBef>
              <a:spcAft>
                <a:spcPts val="0"/>
              </a:spcAft>
              <a:buClr>
                <a:srgbClr val="FF0000"/>
              </a:buClr>
              <a:buSzPts val="1250"/>
              <a:buFont typeface="Trebuchet MS"/>
              <a:buChar char="●"/>
            </a:pPr>
            <a:r>
              <a:rPr b="1" i="1" lang="en" sz="1250" u="sng">
                <a:solidFill>
                  <a:srgbClr val="FF0000"/>
                </a:solidFill>
                <a:latin typeface="Trebuchet MS"/>
                <a:ea typeface="Trebuchet MS"/>
                <a:cs typeface="Trebuchet MS"/>
                <a:sym typeface="Trebuchet MS"/>
              </a:rPr>
              <a:t>With each semaphore there is an associated waiting queue. Tasks are put to Waiting Queue of Scheduler!</a:t>
            </a:r>
            <a:endParaRPr b="1" i="1" sz="1250" u="sng">
              <a:solidFill>
                <a:srgbClr val="FF0000"/>
              </a:solidFill>
              <a:latin typeface="Trebuchet MS"/>
              <a:ea typeface="Trebuchet MS"/>
              <a:cs typeface="Trebuchet MS"/>
              <a:sym typeface="Trebuchet MS"/>
            </a:endParaRPr>
          </a:p>
          <a:p>
            <a:pPr indent="-301625" lvl="0" marL="457200" rtl="0" algn="l">
              <a:lnSpc>
                <a:spcPct val="115000"/>
              </a:lnSpc>
              <a:spcBef>
                <a:spcPts val="1000"/>
              </a:spcBef>
              <a:spcAft>
                <a:spcPts val="0"/>
              </a:spcAft>
              <a:buClr>
                <a:schemeClr val="dk1"/>
              </a:buClr>
              <a:buSzPts val="1150"/>
              <a:buFont typeface="Trebuchet MS"/>
              <a:buChar char="●"/>
            </a:pPr>
            <a:r>
              <a:rPr i="1" lang="en" sz="1150">
                <a:solidFill>
                  <a:schemeClr val="dk1"/>
                </a:solidFill>
                <a:latin typeface="Trebuchet MS"/>
                <a:ea typeface="Trebuchet MS"/>
                <a:cs typeface="Trebuchet MS"/>
                <a:sym typeface="Trebuchet MS"/>
              </a:rPr>
              <a:t>Each entry in a waiting queue has two data items:</a:t>
            </a:r>
            <a:endParaRPr i="1" sz="1150">
              <a:solidFill>
                <a:schemeClr val="dk1"/>
              </a:solidFill>
              <a:latin typeface="Trebuchet MS"/>
              <a:ea typeface="Trebuchet MS"/>
              <a:cs typeface="Trebuchet MS"/>
              <a:sym typeface="Trebuchet MS"/>
            </a:endParaRPr>
          </a:p>
          <a:p>
            <a:pPr indent="-301625" lvl="1" marL="914400" rtl="0" algn="l">
              <a:lnSpc>
                <a:spcPct val="115000"/>
              </a:lnSpc>
              <a:spcBef>
                <a:spcPts val="1000"/>
              </a:spcBef>
              <a:spcAft>
                <a:spcPts val="0"/>
              </a:spcAft>
              <a:buClr>
                <a:schemeClr val="dk1"/>
              </a:buClr>
              <a:buSzPts val="1150"/>
              <a:buFont typeface="Trebuchet MS"/>
              <a:buChar char="●"/>
            </a:pPr>
            <a:r>
              <a:rPr i="1" lang="en" sz="1150">
                <a:solidFill>
                  <a:schemeClr val="dk1"/>
                </a:solidFill>
                <a:latin typeface="Trebuchet MS"/>
                <a:ea typeface="Trebuchet MS"/>
                <a:cs typeface="Trebuchet MS"/>
                <a:sym typeface="Trebuchet MS"/>
              </a:rPr>
              <a:t>value (of type integer)</a:t>
            </a:r>
            <a:endParaRPr i="1" sz="1150">
              <a:solidFill>
                <a:schemeClr val="dk1"/>
              </a:solidFill>
              <a:latin typeface="Trebuchet MS"/>
              <a:ea typeface="Trebuchet MS"/>
              <a:cs typeface="Trebuchet MS"/>
              <a:sym typeface="Trebuchet MS"/>
            </a:endParaRPr>
          </a:p>
          <a:p>
            <a:pPr indent="-301625" lvl="1" marL="914400" rtl="0" algn="l">
              <a:lnSpc>
                <a:spcPct val="115000"/>
              </a:lnSpc>
              <a:spcBef>
                <a:spcPts val="1000"/>
              </a:spcBef>
              <a:spcAft>
                <a:spcPts val="0"/>
              </a:spcAft>
              <a:buClr>
                <a:schemeClr val="dk1"/>
              </a:buClr>
              <a:buSzPts val="1150"/>
              <a:buFont typeface="Trebuchet MS"/>
              <a:buChar char="●"/>
            </a:pPr>
            <a:r>
              <a:rPr i="1" lang="en" sz="1150">
                <a:solidFill>
                  <a:schemeClr val="dk1"/>
                </a:solidFill>
                <a:latin typeface="Trebuchet MS"/>
                <a:ea typeface="Trebuchet MS"/>
                <a:cs typeface="Trebuchet MS"/>
                <a:sym typeface="Trebuchet MS"/>
              </a:rPr>
              <a:t>pointer to next record in the list</a:t>
            </a:r>
            <a:endParaRPr i="1" sz="1150">
              <a:solidFill>
                <a:schemeClr val="dk1"/>
              </a:solidFill>
              <a:latin typeface="Trebuchet MS"/>
              <a:ea typeface="Trebuchet MS"/>
              <a:cs typeface="Trebuchet MS"/>
              <a:sym typeface="Trebuchet MS"/>
            </a:endParaRPr>
          </a:p>
          <a:p>
            <a:pPr indent="-301625" lvl="0" marL="457200" rtl="0" algn="l">
              <a:lnSpc>
                <a:spcPct val="115000"/>
              </a:lnSpc>
              <a:spcBef>
                <a:spcPts val="1000"/>
              </a:spcBef>
              <a:spcAft>
                <a:spcPts val="0"/>
              </a:spcAft>
              <a:buClr>
                <a:schemeClr val="dk1"/>
              </a:buClr>
              <a:buSzPts val="1150"/>
              <a:buFont typeface="Trebuchet MS"/>
              <a:buChar char="●"/>
            </a:pPr>
            <a:r>
              <a:rPr i="1" lang="en" sz="1150">
                <a:solidFill>
                  <a:schemeClr val="dk1"/>
                </a:solidFill>
                <a:latin typeface="Trebuchet MS"/>
                <a:ea typeface="Trebuchet MS"/>
                <a:cs typeface="Trebuchet MS"/>
                <a:sym typeface="Trebuchet MS"/>
              </a:rPr>
              <a:t>Two operations:</a:t>
            </a:r>
            <a:endParaRPr i="1" sz="1150">
              <a:solidFill>
                <a:schemeClr val="dk1"/>
              </a:solidFill>
              <a:latin typeface="Trebuchet MS"/>
              <a:ea typeface="Trebuchet MS"/>
              <a:cs typeface="Trebuchet MS"/>
              <a:sym typeface="Trebuchet MS"/>
            </a:endParaRPr>
          </a:p>
          <a:p>
            <a:pPr indent="-301625" lvl="1" marL="914400" rtl="0" algn="l">
              <a:lnSpc>
                <a:spcPct val="115000"/>
              </a:lnSpc>
              <a:spcBef>
                <a:spcPts val="1000"/>
              </a:spcBef>
              <a:spcAft>
                <a:spcPts val="0"/>
              </a:spcAft>
              <a:buClr>
                <a:schemeClr val="dk1"/>
              </a:buClr>
              <a:buSzPts val="1150"/>
              <a:buChar char="●"/>
            </a:pPr>
            <a:r>
              <a:rPr b="1" i="1" lang="en" sz="1150">
                <a:solidFill>
                  <a:srgbClr val="2749FF"/>
                </a:solidFill>
                <a:latin typeface="Trebuchet MS"/>
                <a:ea typeface="Trebuchet MS"/>
                <a:cs typeface="Trebuchet MS"/>
                <a:sym typeface="Trebuchet MS"/>
              </a:rPr>
              <a:t>block</a:t>
            </a:r>
            <a:r>
              <a:rPr i="1" lang="en" sz="1150">
                <a:solidFill>
                  <a:srgbClr val="2749FF"/>
                </a:solidFill>
                <a:latin typeface="Trebuchet MS"/>
                <a:ea typeface="Trebuchet MS"/>
                <a:cs typeface="Trebuchet MS"/>
                <a:sym typeface="Trebuchet MS"/>
              </a:rPr>
              <a:t> </a:t>
            </a:r>
            <a:r>
              <a:rPr i="1" lang="en" sz="1150">
                <a:solidFill>
                  <a:schemeClr val="dk1"/>
                </a:solidFill>
                <a:latin typeface="Trebuchet MS"/>
                <a:ea typeface="Trebuchet MS"/>
                <a:cs typeface="Trebuchet MS"/>
                <a:sym typeface="Trebuchet MS"/>
              </a:rPr>
              <a:t>– place the process invoking the operation on the appropriate waiting queue</a:t>
            </a:r>
            <a:endParaRPr i="1" sz="1150">
              <a:solidFill>
                <a:schemeClr val="dk1"/>
              </a:solidFill>
              <a:latin typeface="Trebuchet MS"/>
              <a:ea typeface="Trebuchet MS"/>
              <a:cs typeface="Trebuchet MS"/>
              <a:sym typeface="Trebuchet MS"/>
            </a:endParaRPr>
          </a:p>
          <a:p>
            <a:pPr indent="-301625" lvl="1" marL="914400" rtl="0" algn="l">
              <a:lnSpc>
                <a:spcPct val="115000"/>
              </a:lnSpc>
              <a:spcBef>
                <a:spcPts val="1200"/>
              </a:spcBef>
              <a:spcAft>
                <a:spcPts val="0"/>
              </a:spcAft>
              <a:buClr>
                <a:schemeClr val="dk1"/>
              </a:buClr>
              <a:buSzPts val="1150"/>
              <a:buChar char="●"/>
            </a:pPr>
            <a:r>
              <a:rPr b="1" i="1" lang="en" sz="1150">
                <a:solidFill>
                  <a:srgbClr val="2749FF"/>
                </a:solidFill>
                <a:latin typeface="Trebuchet MS"/>
                <a:ea typeface="Trebuchet MS"/>
                <a:cs typeface="Trebuchet MS"/>
                <a:sym typeface="Trebuchet MS"/>
              </a:rPr>
              <a:t>wakeup</a:t>
            </a:r>
            <a:r>
              <a:rPr i="1" lang="en" sz="1150">
                <a:solidFill>
                  <a:srgbClr val="2749FF"/>
                </a:solidFill>
                <a:latin typeface="Trebuchet MS"/>
                <a:ea typeface="Trebuchet MS"/>
                <a:cs typeface="Trebuchet MS"/>
                <a:sym typeface="Trebuchet MS"/>
              </a:rPr>
              <a:t> </a:t>
            </a:r>
            <a:r>
              <a:rPr i="1" lang="en" sz="1150">
                <a:solidFill>
                  <a:schemeClr val="dk1"/>
                </a:solidFill>
                <a:latin typeface="Trebuchet MS"/>
                <a:ea typeface="Trebuchet MS"/>
                <a:cs typeface="Trebuchet MS"/>
                <a:sym typeface="Trebuchet MS"/>
              </a:rPr>
              <a:t>– remove one of processes in the waiting queue and place it in the ready queue</a:t>
            </a:r>
            <a:endParaRPr i="1" sz="1150">
              <a:solidFill>
                <a:schemeClr val="dk1"/>
              </a:solidFill>
              <a:latin typeface="Trebuchet MS"/>
              <a:ea typeface="Trebuchet MS"/>
              <a:cs typeface="Trebuchet MS"/>
              <a:sym typeface="Trebuchet MS"/>
            </a:endParaRPr>
          </a:p>
          <a:p>
            <a:pPr indent="0" lvl="0" marL="457200" rtl="0" algn="l">
              <a:lnSpc>
                <a:spcPct val="115000"/>
              </a:lnSpc>
              <a:spcBef>
                <a:spcPts val="1200"/>
              </a:spcBef>
              <a:spcAft>
                <a:spcPts val="0"/>
              </a:spcAft>
              <a:buNone/>
            </a:pPr>
            <a:r>
              <a:rPr b="1" i="1" lang="en" sz="1200">
                <a:solidFill>
                  <a:schemeClr val="dk1"/>
                </a:solidFill>
                <a:latin typeface="Trebuchet MS"/>
                <a:ea typeface="Trebuchet MS"/>
                <a:cs typeface="Trebuchet MS"/>
                <a:sym typeface="Trebuchet MS"/>
              </a:rPr>
              <a:t>typedef struct{ int value; </a:t>
            </a:r>
            <a:endParaRPr b="1" i="1" sz="1200">
              <a:solidFill>
                <a:schemeClr val="dk1"/>
              </a:solidFill>
              <a:latin typeface="Trebuchet MS"/>
              <a:ea typeface="Trebuchet MS"/>
              <a:cs typeface="Trebuchet MS"/>
              <a:sym typeface="Trebuchet MS"/>
            </a:endParaRPr>
          </a:p>
          <a:p>
            <a:pPr indent="0" lvl="0" marL="457200" rtl="0" algn="l">
              <a:lnSpc>
                <a:spcPct val="115000"/>
              </a:lnSpc>
              <a:spcBef>
                <a:spcPts val="1200"/>
              </a:spcBef>
              <a:spcAft>
                <a:spcPts val="0"/>
              </a:spcAft>
              <a:buNone/>
            </a:pPr>
            <a:r>
              <a:rPr b="1" i="1" lang="en" sz="1200">
                <a:solidFill>
                  <a:schemeClr val="dk1"/>
                </a:solidFill>
                <a:latin typeface="Trebuchet MS"/>
                <a:ea typeface="Trebuchet MS"/>
                <a:cs typeface="Trebuchet MS"/>
                <a:sym typeface="Trebuchet MS"/>
              </a:rPr>
              <a:t>                struct process *list; </a:t>
            </a:r>
            <a:endParaRPr b="1" i="1" sz="1200">
              <a:solidFill>
                <a:schemeClr val="dk1"/>
              </a:solidFill>
              <a:latin typeface="Trebuchet MS"/>
              <a:ea typeface="Trebuchet MS"/>
              <a:cs typeface="Trebuchet MS"/>
              <a:sym typeface="Trebuchet MS"/>
            </a:endParaRPr>
          </a:p>
          <a:p>
            <a:pPr indent="0" lvl="0" marL="457200" rtl="0" algn="l">
              <a:lnSpc>
                <a:spcPct val="115000"/>
              </a:lnSpc>
              <a:spcBef>
                <a:spcPts val="1200"/>
              </a:spcBef>
              <a:spcAft>
                <a:spcPts val="0"/>
              </a:spcAft>
              <a:buNone/>
            </a:pPr>
            <a:r>
              <a:rPr b="1" i="1" lang="en" sz="1200">
                <a:solidFill>
                  <a:schemeClr val="dk1"/>
                </a:solidFill>
                <a:latin typeface="Trebuchet MS"/>
                <a:ea typeface="Trebuchet MS"/>
                <a:cs typeface="Trebuchet MS"/>
                <a:sym typeface="Trebuchet MS"/>
              </a:rPr>
              <a:t>              } semaphore; </a:t>
            </a:r>
            <a:endParaRPr i="1" sz="1350">
              <a:solidFill>
                <a:schemeClr val="dk1"/>
              </a:solidFill>
              <a:latin typeface="Trebuchet MS"/>
              <a:ea typeface="Trebuchet MS"/>
              <a:cs typeface="Trebuchet MS"/>
              <a:sym typeface="Trebuchet MS"/>
            </a:endParaRPr>
          </a:p>
          <a:p>
            <a:pPr indent="-215900" lvl="0" marL="2044700" rtl="0" algn="l">
              <a:lnSpc>
                <a:spcPct val="115000"/>
              </a:lnSpc>
              <a:spcBef>
                <a:spcPts val="1000"/>
              </a:spcBef>
              <a:spcAft>
                <a:spcPts val="0"/>
              </a:spcAft>
              <a:buNone/>
            </a:pPr>
            <a:r>
              <a:t/>
            </a:r>
            <a:endParaRPr sz="1600">
              <a:solidFill>
                <a:schemeClr val="dk1"/>
              </a:solidFill>
              <a:latin typeface="Trebuchet MS"/>
              <a:ea typeface="Trebuchet MS"/>
              <a:cs typeface="Trebuchet MS"/>
              <a:sym typeface="Trebuchet MS"/>
            </a:endParaRPr>
          </a:p>
          <a:p>
            <a:pPr indent="0" lvl="0" marL="1828800" rtl="0" algn="l">
              <a:spcBef>
                <a:spcPts val="0"/>
              </a:spcBef>
              <a:spcAft>
                <a:spcPts val="0"/>
              </a:spcAft>
              <a:buNone/>
            </a:pPr>
            <a:r>
              <a:t/>
            </a:r>
            <a:endParaRPr/>
          </a:p>
        </p:txBody>
      </p:sp>
      <p:sp>
        <p:nvSpPr>
          <p:cNvPr id="490" name="Google Shape;490;p77"/>
          <p:cNvSpPr txBox="1"/>
          <p:nvPr/>
        </p:nvSpPr>
        <p:spPr>
          <a:xfrm>
            <a:off x="603950" y="3201125"/>
            <a:ext cx="2425800" cy="1541400"/>
          </a:xfrm>
          <a:prstGeom prst="rect">
            <a:avLst/>
          </a:prstGeom>
          <a:noFill/>
          <a:ln cap="flat" cmpd="sng" w="19050">
            <a:solidFill>
              <a:srgbClr val="FF99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491" name="Google Shape;491;p77"/>
          <p:cNvSpPr txBox="1"/>
          <p:nvPr/>
        </p:nvSpPr>
        <p:spPr>
          <a:xfrm>
            <a:off x="3354200" y="3236275"/>
            <a:ext cx="2799000" cy="1801200"/>
          </a:xfrm>
          <a:prstGeom prst="rect">
            <a:avLst/>
          </a:prstGeom>
          <a:solidFill>
            <a:srgbClr val="EAD1DC"/>
          </a:solidFill>
          <a:ln cap="flat" cmpd="sng" w="19050">
            <a:solidFill>
              <a:srgbClr val="9900FF"/>
            </a:solidFill>
            <a:prstDash val="lg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wait(semaphore *S) {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S-&gt;value--;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if (S-&gt;value &lt; 0) {</a:t>
            </a:r>
            <a:br>
              <a:rPr b="1" lang="en" sz="1200">
                <a:solidFill>
                  <a:schemeClr val="dk1"/>
                </a:solidFill>
                <a:latin typeface="Courier New"/>
                <a:ea typeface="Courier New"/>
                <a:cs typeface="Courier New"/>
                <a:sym typeface="Courier New"/>
              </a:rPr>
            </a:br>
            <a:r>
              <a:rPr b="1" lang="en" sz="1200">
                <a:solidFill>
                  <a:schemeClr val="dk1"/>
                </a:solidFill>
                <a:latin typeface="Courier New"/>
                <a:ea typeface="Courier New"/>
                <a:cs typeface="Courier New"/>
                <a:sym typeface="Courier New"/>
              </a:rPr>
              <a:t>      add this process to S-&gt;list;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block();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t/>
            </a:r>
            <a:endParaRPr b="1" sz="1200">
              <a:solidFill>
                <a:schemeClr val="dk1"/>
              </a:solidFill>
              <a:latin typeface="Courier New"/>
              <a:ea typeface="Courier New"/>
              <a:cs typeface="Courier New"/>
              <a:sym typeface="Courier New"/>
            </a:endParaRPr>
          </a:p>
          <a:p>
            <a:pPr indent="0" lvl="0" marL="0" rtl="0" algn="l">
              <a:spcBef>
                <a:spcPts val="600"/>
              </a:spcBef>
              <a:spcAft>
                <a:spcPts val="0"/>
              </a:spcAft>
              <a:buNone/>
            </a:pPr>
            <a:r>
              <a:t/>
            </a:r>
            <a:endParaRPr/>
          </a:p>
        </p:txBody>
      </p:sp>
      <p:sp>
        <p:nvSpPr>
          <p:cNvPr id="492" name="Google Shape;492;p77"/>
          <p:cNvSpPr txBox="1"/>
          <p:nvPr/>
        </p:nvSpPr>
        <p:spPr>
          <a:xfrm>
            <a:off x="6323450" y="3253400"/>
            <a:ext cx="2588100" cy="1784100"/>
          </a:xfrm>
          <a:prstGeom prst="rect">
            <a:avLst/>
          </a:prstGeom>
          <a:solidFill>
            <a:srgbClr val="FCE5CD"/>
          </a:solidFill>
          <a:ln cap="flat" cmpd="sng" w="19050">
            <a:solidFill>
              <a:srgbClr val="FF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signal(semaphore *S) {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S-&gt;value++;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if (S-&gt;value &lt;= 0) {</a:t>
            </a:r>
            <a:br>
              <a:rPr b="1" lang="en" sz="1200">
                <a:solidFill>
                  <a:schemeClr val="dk1"/>
                </a:solidFill>
                <a:latin typeface="Courier New"/>
                <a:ea typeface="Courier New"/>
                <a:cs typeface="Courier New"/>
                <a:sym typeface="Courier New"/>
              </a:rPr>
            </a:br>
            <a:r>
              <a:rPr b="1" lang="en" sz="1200">
                <a:solidFill>
                  <a:schemeClr val="dk1"/>
                </a:solidFill>
                <a:latin typeface="Courier New"/>
                <a:ea typeface="Courier New"/>
                <a:cs typeface="Courier New"/>
                <a:sym typeface="Courier New"/>
              </a:rPr>
              <a:t>      remove a process P from S-&gt;list;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None/>
            </a:pPr>
            <a:r>
              <a:rPr b="1" lang="en" sz="1200">
                <a:solidFill>
                  <a:schemeClr val="dk1"/>
                </a:solidFill>
                <a:latin typeface="Courier New"/>
                <a:ea typeface="Courier New"/>
                <a:cs typeface="Courier New"/>
                <a:sym typeface="Courier New"/>
              </a:rPr>
              <a:t>      wakeup(P); }</a:t>
            </a:r>
            <a:endParaRPr b="1" sz="1200">
              <a:solidFill>
                <a:schemeClr val="dk1"/>
              </a:solidFill>
              <a:latin typeface="Courier New"/>
              <a:ea typeface="Courier New"/>
              <a:cs typeface="Courier New"/>
              <a:sym typeface="Courier New"/>
            </a:endParaRPr>
          </a:p>
          <a:p>
            <a:pPr indent="0" lvl="0" marL="0" rtl="0" algn="l">
              <a:lnSpc>
                <a:spcPct val="115000"/>
              </a:lnSpc>
              <a:spcBef>
                <a:spcPts val="500"/>
              </a:spcBef>
              <a:spcAft>
                <a:spcPts val="0"/>
              </a:spcAft>
              <a:buClr>
                <a:schemeClr val="dk1"/>
              </a:buClr>
              <a:buSzPts val="1100"/>
              <a:buFont typeface="Arial"/>
              <a:buNone/>
            </a:pPr>
            <a:r>
              <a:rPr b="1" lang="en" sz="1200">
                <a:solidFill>
                  <a:schemeClr val="dk1"/>
                </a:solidFill>
                <a:latin typeface="Courier New"/>
                <a:ea typeface="Courier New"/>
                <a:cs typeface="Courier New"/>
                <a:sym typeface="Courier New"/>
              </a:rPr>
              <a:t>} </a:t>
            </a:r>
            <a:endParaRPr b="1" sz="1200">
              <a:solidFill>
                <a:schemeClr val="dk1"/>
              </a:solidFill>
              <a:latin typeface="Courier New"/>
              <a:ea typeface="Courier New"/>
              <a:cs typeface="Courier New"/>
              <a:sym typeface="Courier New"/>
            </a:endParaRPr>
          </a:p>
          <a:p>
            <a:pPr indent="0" lvl="0" marL="0" rtl="0" algn="l">
              <a:spcBef>
                <a:spcPts val="50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8"/>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498" name="Google Shape;498;p78"/>
          <p:cNvSpPr txBox="1"/>
          <p:nvPr/>
        </p:nvSpPr>
        <p:spPr>
          <a:xfrm>
            <a:off x="327475" y="354075"/>
            <a:ext cx="8413200" cy="42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just">
              <a:spcBef>
                <a:spcPts val="0"/>
              </a:spcBef>
              <a:spcAft>
                <a:spcPts val="0"/>
              </a:spcAft>
              <a:buNone/>
            </a:pPr>
            <a:r>
              <a:t/>
            </a:r>
            <a:endParaRPr i="1" sz="2400">
              <a:solidFill>
                <a:srgbClr val="0000FF"/>
              </a:solidFill>
              <a:latin typeface="Trebuchet MS"/>
              <a:ea typeface="Trebuchet MS"/>
              <a:cs typeface="Trebuchet MS"/>
              <a:sym typeface="Trebuchet MS"/>
            </a:endParaRPr>
          </a:p>
          <a:p>
            <a:pPr indent="0" lvl="0" marL="457200" rtl="0" algn="just">
              <a:spcBef>
                <a:spcPts val="1000"/>
              </a:spcBef>
              <a:spcAft>
                <a:spcPts val="0"/>
              </a:spcAft>
              <a:buNone/>
            </a:pPr>
            <a:r>
              <a:t/>
            </a:r>
            <a:endParaRPr i="1" sz="2400">
              <a:solidFill>
                <a:srgbClr val="0000FF"/>
              </a:solidFill>
              <a:latin typeface="Trebuchet MS"/>
              <a:ea typeface="Trebuchet MS"/>
              <a:cs typeface="Trebuchet MS"/>
              <a:sym typeface="Trebuchet MS"/>
            </a:endParaRPr>
          </a:p>
          <a:p>
            <a:pPr indent="0" lvl="0" marL="457200" rtl="0" algn="just">
              <a:spcBef>
                <a:spcPts val="1000"/>
              </a:spcBef>
              <a:spcAft>
                <a:spcPts val="0"/>
              </a:spcAft>
              <a:buNone/>
            </a:pPr>
            <a:r>
              <a:t/>
            </a:r>
            <a:endParaRPr i="1" sz="2400">
              <a:solidFill>
                <a:srgbClr val="0000FF"/>
              </a:solidFill>
              <a:latin typeface="Trebuchet MS"/>
              <a:ea typeface="Trebuchet MS"/>
              <a:cs typeface="Trebuchet MS"/>
              <a:sym typeface="Trebuchet MS"/>
            </a:endParaRPr>
          </a:p>
          <a:p>
            <a:pPr indent="0" lvl="0" marL="457200" rtl="0" algn="ctr">
              <a:spcBef>
                <a:spcPts val="1000"/>
              </a:spcBef>
              <a:spcAft>
                <a:spcPts val="0"/>
              </a:spcAft>
              <a:buNone/>
            </a:pPr>
            <a:r>
              <a:rPr lang="en" sz="2400">
                <a:solidFill>
                  <a:srgbClr val="0000FF"/>
                </a:solidFill>
                <a:latin typeface="Trebuchet MS"/>
                <a:ea typeface="Trebuchet MS"/>
                <a:cs typeface="Trebuchet MS"/>
                <a:sym typeface="Trebuchet MS"/>
              </a:rPr>
              <a:t>  Lecture-5: Live Examples of Synchronisation Primitives!</a:t>
            </a:r>
            <a:endParaRPr sz="2400">
              <a:solidFill>
                <a:srgbClr val="0000FF"/>
              </a:solidFill>
              <a:latin typeface="Trebuchet MS"/>
              <a:ea typeface="Trebuchet MS"/>
              <a:cs typeface="Trebuchet MS"/>
              <a:sym typeface="Trebuchet MS"/>
            </a:endParaRPr>
          </a:p>
          <a:p>
            <a:pPr indent="0" lvl="0" marL="0" rtl="0" algn="ctr">
              <a:spcBef>
                <a:spcPts val="1000"/>
              </a:spcBef>
              <a:spcAft>
                <a:spcPts val="0"/>
              </a:spcAft>
              <a:buNone/>
            </a:pPr>
            <a:r>
              <a:t/>
            </a:r>
            <a:endParaRPr i="1" sz="2400" u="sng">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0000FF"/>
              </a:solidFill>
              <a:latin typeface="Trebuchet MS"/>
              <a:ea typeface="Trebuchet MS"/>
              <a:cs typeface="Trebuchet MS"/>
              <a:sym typeface="Trebuchet M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9"/>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04" name="Google Shape;504;p79"/>
          <p:cNvSpPr txBox="1"/>
          <p:nvPr/>
        </p:nvSpPr>
        <p:spPr>
          <a:xfrm>
            <a:off x="276050" y="806725"/>
            <a:ext cx="8413200" cy="4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Trebuchet MS"/>
              <a:ea typeface="Trebuchet MS"/>
              <a:cs typeface="Trebuchet MS"/>
              <a:sym typeface="Trebuchet MS"/>
            </a:endParaRPr>
          </a:p>
          <a:p>
            <a:pPr indent="0" lvl="0" marL="457200" rtl="0" algn="just">
              <a:spcBef>
                <a:spcPts val="0"/>
              </a:spcBef>
              <a:spcAft>
                <a:spcPts val="0"/>
              </a:spcAft>
              <a:buNone/>
            </a:pPr>
            <a:r>
              <a:t/>
            </a:r>
            <a:endParaRPr i="1" sz="2400">
              <a:solidFill>
                <a:srgbClr val="0000FF"/>
              </a:solidFill>
              <a:latin typeface="Trebuchet MS"/>
              <a:ea typeface="Trebuchet MS"/>
              <a:cs typeface="Trebuchet MS"/>
              <a:sym typeface="Trebuchet MS"/>
            </a:endParaRPr>
          </a:p>
          <a:p>
            <a:pPr indent="0" lvl="0" marL="457200" rtl="0" algn="just">
              <a:spcBef>
                <a:spcPts val="1000"/>
              </a:spcBef>
              <a:spcAft>
                <a:spcPts val="0"/>
              </a:spcAft>
              <a:buNone/>
            </a:pPr>
            <a:r>
              <a:t/>
            </a:r>
            <a:endParaRPr i="1" sz="2400">
              <a:solidFill>
                <a:srgbClr val="0000FF"/>
              </a:solidFill>
              <a:latin typeface="Trebuchet MS"/>
              <a:ea typeface="Trebuchet MS"/>
              <a:cs typeface="Trebuchet MS"/>
              <a:sym typeface="Trebuchet MS"/>
            </a:endParaRPr>
          </a:p>
          <a:p>
            <a:pPr indent="0" lvl="0" marL="0" rtl="0" algn="just">
              <a:spcBef>
                <a:spcPts val="1000"/>
              </a:spcBef>
              <a:spcAft>
                <a:spcPts val="0"/>
              </a:spcAft>
              <a:buNone/>
            </a:pPr>
            <a:r>
              <a:rPr i="1" lang="en" sz="2400">
                <a:solidFill>
                  <a:srgbClr val="0000FF"/>
                </a:solidFill>
                <a:latin typeface="Trebuchet MS"/>
                <a:ea typeface="Trebuchet MS"/>
                <a:cs typeface="Trebuchet MS"/>
                <a:sym typeface="Trebuchet MS"/>
              </a:rPr>
              <a:t>	</a:t>
            </a:r>
            <a:endParaRPr i="1" sz="2400">
              <a:solidFill>
                <a:srgbClr val="0000FF"/>
              </a:solidFill>
              <a:latin typeface="Trebuchet MS"/>
              <a:ea typeface="Trebuchet MS"/>
              <a:cs typeface="Trebuchet MS"/>
              <a:sym typeface="Trebuchet MS"/>
            </a:endParaRPr>
          </a:p>
          <a:p>
            <a:pPr indent="0" lvl="0" marL="0" rtl="0" algn="ctr">
              <a:spcBef>
                <a:spcPts val="1000"/>
              </a:spcBef>
              <a:spcAft>
                <a:spcPts val="0"/>
              </a:spcAft>
              <a:buNone/>
            </a:pPr>
            <a:r>
              <a:t/>
            </a:r>
            <a:endParaRPr i="1" sz="2400" u="sng">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0000FF"/>
              </a:solidFill>
              <a:latin typeface="Trebuchet MS"/>
              <a:ea typeface="Trebuchet MS"/>
              <a:cs typeface="Trebuchet MS"/>
              <a:sym typeface="Trebuchet MS"/>
            </a:endParaRPr>
          </a:p>
        </p:txBody>
      </p:sp>
      <p:sp>
        <p:nvSpPr>
          <p:cNvPr id="505" name="Google Shape;505;p79"/>
          <p:cNvSpPr txBox="1"/>
          <p:nvPr/>
        </p:nvSpPr>
        <p:spPr>
          <a:xfrm>
            <a:off x="973350" y="2007675"/>
            <a:ext cx="7197300" cy="5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FF"/>
                </a:solidFill>
                <a:latin typeface="Trebuchet MS"/>
                <a:ea typeface="Trebuchet MS"/>
                <a:cs typeface="Trebuchet MS"/>
                <a:sym typeface="Trebuchet MS"/>
              </a:rPr>
              <a:t>CountdownLatch vs Barrier</a:t>
            </a:r>
            <a:endParaRPr sz="2400">
              <a:solidFill>
                <a:srgbClr val="0000FF"/>
              </a:solidFill>
              <a:latin typeface="Trebuchet MS"/>
              <a:ea typeface="Trebuchet MS"/>
              <a:cs typeface="Trebuchet MS"/>
              <a:sym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0"/>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11" name="Google Shape;511;p80"/>
          <p:cNvSpPr txBox="1"/>
          <p:nvPr/>
        </p:nvSpPr>
        <p:spPr>
          <a:xfrm>
            <a:off x="276050" y="806725"/>
            <a:ext cx="8413200" cy="4064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0000FF"/>
              </a:buClr>
              <a:buSzPts val="1600"/>
              <a:buFont typeface="Trebuchet MS"/>
              <a:buChar char="●"/>
            </a:pPr>
            <a:r>
              <a:rPr b="1" i="1" lang="en" sz="1600" u="sng">
                <a:solidFill>
                  <a:srgbClr val="0000FF"/>
                </a:solidFill>
                <a:latin typeface="Trebuchet MS"/>
                <a:ea typeface="Trebuchet MS"/>
                <a:cs typeface="Trebuchet MS"/>
                <a:sym typeface="Trebuchet MS"/>
              </a:rPr>
              <a:t>Barrier:</a:t>
            </a:r>
            <a:r>
              <a:rPr i="1" lang="en" sz="1600">
                <a:solidFill>
                  <a:srgbClr val="0000FF"/>
                </a:solidFill>
                <a:latin typeface="Trebuchet MS"/>
                <a:ea typeface="Trebuchet MS"/>
                <a:cs typeface="Trebuchet MS"/>
                <a:sym typeface="Trebuchet MS"/>
              </a:rPr>
              <a:t> Tasks arrive at a barrier and wait for all other tasks to arrive. They are released together and proceed to do their work thereafter. </a:t>
            </a:r>
            <a:r>
              <a:rPr i="1" lang="en" sz="1600">
                <a:solidFill>
                  <a:srgbClr val="FF0000"/>
                </a:solidFill>
                <a:latin typeface="Trebuchet MS"/>
                <a:ea typeface="Trebuchet MS"/>
                <a:cs typeface="Trebuchet MS"/>
                <a:sym typeface="Trebuchet MS"/>
              </a:rPr>
              <a:t>Essentially signifies completion of tasks running in parallel, and all the tasks are similar in nature. </a:t>
            </a:r>
            <a:endParaRPr i="1" sz="1600">
              <a:solidFill>
                <a:srgbClr val="FF0000"/>
              </a:solidFill>
              <a:latin typeface="Trebuchet MS"/>
              <a:ea typeface="Trebuchet MS"/>
              <a:cs typeface="Trebuchet MS"/>
              <a:sym typeface="Trebuchet MS"/>
            </a:endParaRPr>
          </a:p>
          <a:p>
            <a:pPr indent="0" lvl="0" marL="0" rtl="0" algn="l">
              <a:spcBef>
                <a:spcPts val="0"/>
              </a:spcBef>
              <a:spcAft>
                <a:spcPts val="0"/>
              </a:spcAft>
              <a:buNone/>
            </a:pPr>
            <a:r>
              <a:t/>
            </a:r>
            <a:endParaRPr i="1" sz="1600">
              <a:solidFill>
                <a:srgbClr val="0000FF"/>
              </a:solidFill>
              <a:latin typeface="Trebuchet MS"/>
              <a:ea typeface="Trebuchet MS"/>
              <a:cs typeface="Trebuchet MS"/>
              <a:sym typeface="Trebuchet MS"/>
            </a:endParaRPr>
          </a:p>
          <a:p>
            <a:pPr indent="-330200" lvl="0" marL="457200" rtl="0" algn="l">
              <a:spcBef>
                <a:spcPts val="0"/>
              </a:spcBef>
              <a:spcAft>
                <a:spcPts val="0"/>
              </a:spcAft>
              <a:buClr>
                <a:srgbClr val="0000FF"/>
              </a:buClr>
              <a:buSzPts val="1600"/>
              <a:buFont typeface="Trebuchet MS"/>
              <a:buChar char="●"/>
            </a:pPr>
            <a:r>
              <a:rPr b="1" i="1" lang="en" sz="1600" u="sng">
                <a:solidFill>
                  <a:srgbClr val="0000FF"/>
                </a:solidFill>
                <a:latin typeface="Trebuchet MS"/>
                <a:ea typeface="Trebuchet MS"/>
                <a:cs typeface="Trebuchet MS"/>
                <a:sym typeface="Trebuchet MS"/>
              </a:rPr>
              <a:t>CountdownLatch: </a:t>
            </a:r>
            <a:r>
              <a:rPr i="1" lang="en" sz="1600">
                <a:solidFill>
                  <a:srgbClr val="0000FF"/>
                </a:solidFill>
                <a:latin typeface="Trebuchet MS"/>
                <a:ea typeface="Trebuchet MS"/>
                <a:cs typeface="Trebuchet MS"/>
                <a:sym typeface="Trebuchet MS"/>
              </a:rPr>
              <a:t>One Task is waiting for a certain number of events/operations to occur in other Tasks for it to proceed further. </a:t>
            </a:r>
            <a:r>
              <a:rPr i="1" lang="en" sz="1600">
                <a:solidFill>
                  <a:srgbClr val="FF0000"/>
                </a:solidFill>
                <a:latin typeface="Trebuchet MS"/>
                <a:ea typeface="Trebuchet MS"/>
                <a:cs typeface="Trebuchet MS"/>
                <a:sym typeface="Trebuchet MS"/>
              </a:rPr>
              <a:t>The waiting Task, and Tasks that will signal the event are not similar in nature.</a:t>
            </a:r>
            <a:r>
              <a:rPr lang="en" sz="1600">
                <a:solidFill>
                  <a:srgbClr val="FF0000"/>
                </a:solidFill>
                <a:latin typeface="Trebuchet MS"/>
                <a:ea typeface="Trebuchet MS"/>
                <a:cs typeface="Trebuchet MS"/>
                <a:sym typeface="Trebuchet MS"/>
              </a:rPr>
              <a:t> </a:t>
            </a:r>
            <a:endParaRPr sz="1600">
              <a:solidFill>
                <a:srgbClr val="FF0000"/>
              </a:solidFill>
              <a:latin typeface="Trebuchet MS"/>
              <a:ea typeface="Trebuchet MS"/>
              <a:cs typeface="Trebuchet MS"/>
              <a:sym typeface="Trebuchet MS"/>
            </a:endParaRPr>
          </a:p>
          <a:p>
            <a:pPr indent="0" lvl="0" marL="457200" rtl="0" algn="just">
              <a:spcBef>
                <a:spcPts val="0"/>
              </a:spcBef>
              <a:spcAft>
                <a:spcPts val="0"/>
              </a:spcAft>
              <a:buNone/>
            </a:pPr>
            <a:r>
              <a:t/>
            </a:r>
            <a:endParaRPr i="1" sz="2400">
              <a:solidFill>
                <a:srgbClr val="0000FF"/>
              </a:solidFill>
              <a:latin typeface="Trebuchet MS"/>
              <a:ea typeface="Trebuchet MS"/>
              <a:cs typeface="Trebuchet MS"/>
              <a:sym typeface="Trebuchet MS"/>
            </a:endParaRPr>
          </a:p>
          <a:p>
            <a:pPr indent="0" lvl="0" marL="457200" rtl="0" algn="just">
              <a:spcBef>
                <a:spcPts val="1000"/>
              </a:spcBef>
              <a:spcAft>
                <a:spcPts val="0"/>
              </a:spcAft>
              <a:buNone/>
            </a:pPr>
            <a:r>
              <a:t/>
            </a:r>
            <a:endParaRPr i="1" sz="2400">
              <a:solidFill>
                <a:srgbClr val="0000FF"/>
              </a:solidFill>
              <a:latin typeface="Trebuchet MS"/>
              <a:ea typeface="Trebuchet MS"/>
              <a:cs typeface="Trebuchet MS"/>
              <a:sym typeface="Trebuchet MS"/>
            </a:endParaRPr>
          </a:p>
          <a:p>
            <a:pPr indent="0" lvl="0" marL="0" rtl="0" algn="just">
              <a:spcBef>
                <a:spcPts val="1000"/>
              </a:spcBef>
              <a:spcAft>
                <a:spcPts val="0"/>
              </a:spcAft>
              <a:buNone/>
            </a:pPr>
            <a:r>
              <a:rPr i="1" lang="en" sz="2400">
                <a:solidFill>
                  <a:srgbClr val="0000FF"/>
                </a:solidFill>
                <a:latin typeface="Trebuchet MS"/>
                <a:ea typeface="Trebuchet MS"/>
                <a:cs typeface="Trebuchet MS"/>
                <a:sym typeface="Trebuchet MS"/>
              </a:rPr>
              <a:t>	</a:t>
            </a:r>
            <a:endParaRPr i="1" sz="2400">
              <a:solidFill>
                <a:srgbClr val="0000FF"/>
              </a:solidFill>
              <a:latin typeface="Trebuchet MS"/>
              <a:ea typeface="Trebuchet MS"/>
              <a:cs typeface="Trebuchet MS"/>
              <a:sym typeface="Trebuchet MS"/>
            </a:endParaRPr>
          </a:p>
          <a:p>
            <a:pPr indent="0" lvl="0" marL="0" rtl="0" algn="ctr">
              <a:spcBef>
                <a:spcPts val="1000"/>
              </a:spcBef>
              <a:spcAft>
                <a:spcPts val="0"/>
              </a:spcAft>
              <a:buNone/>
            </a:pPr>
            <a:r>
              <a:t/>
            </a:r>
            <a:endParaRPr i="1" sz="2400" u="sng">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0000FF"/>
              </a:solidFill>
              <a:latin typeface="Trebuchet MS"/>
              <a:ea typeface="Trebuchet MS"/>
              <a:cs typeface="Trebuchet MS"/>
              <a:sym typeface="Trebuchet MS"/>
            </a:endParaRPr>
          </a:p>
        </p:txBody>
      </p:sp>
      <p:sp>
        <p:nvSpPr>
          <p:cNvPr id="512" name="Google Shape;512;p80"/>
          <p:cNvSpPr txBox="1"/>
          <p:nvPr/>
        </p:nvSpPr>
        <p:spPr>
          <a:xfrm>
            <a:off x="276050" y="146900"/>
            <a:ext cx="71973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Trebuchet MS"/>
                <a:ea typeface="Trebuchet MS"/>
                <a:cs typeface="Trebuchet MS"/>
                <a:sym typeface="Trebuchet MS"/>
              </a:rPr>
              <a:t>CountdownLatch vs Barrier</a:t>
            </a:r>
            <a:endParaRPr sz="2400">
              <a:solidFill>
                <a:srgbClr val="0000FF"/>
              </a:solidFill>
              <a:latin typeface="Trebuchet MS"/>
              <a:ea typeface="Trebuchet MS"/>
              <a:cs typeface="Trebuchet MS"/>
              <a:sym typeface="Trebuchet M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1"/>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18" name="Google Shape;518;p81"/>
          <p:cNvSpPr txBox="1"/>
          <p:nvPr/>
        </p:nvSpPr>
        <p:spPr>
          <a:xfrm>
            <a:off x="276050" y="806725"/>
            <a:ext cx="8413200" cy="4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just">
              <a:spcBef>
                <a:spcPts val="0"/>
              </a:spcBef>
              <a:spcAft>
                <a:spcPts val="0"/>
              </a:spcAft>
              <a:buNone/>
            </a:pPr>
            <a:r>
              <a:t/>
            </a:r>
            <a:endParaRPr i="1" sz="2400">
              <a:solidFill>
                <a:srgbClr val="0000FF"/>
              </a:solidFill>
              <a:latin typeface="Trebuchet MS"/>
              <a:ea typeface="Trebuchet MS"/>
              <a:cs typeface="Trebuchet MS"/>
              <a:sym typeface="Trebuchet MS"/>
            </a:endParaRPr>
          </a:p>
          <a:p>
            <a:pPr indent="0" lvl="0" marL="457200" rtl="0" algn="just">
              <a:spcBef>
                <a:spcPts val="1000"/>
              </a:spcBef>
              <a:spcAft>
                <a:spcPts val="0"/>
              </a:spcAft>
              <a:buNone/>
            </a:pPr>
            <a:r>
              <a:t/>
            </a:r>
            <a:endParaRPr i="1" sz="2400">
              <a:solidFill>
                <a:srgbClr val="0000FF"/>
              </a:solidFill>
              <a:latin typeface="Trebuchet MS"/>
              <a:ea typeface="Trebuchet MS"/>
              <a:cs typeface="Trebuchet MS"/>
              <a:sym typeface="Trebuchet MS"/>
            </a:endParaRPr>
          </a:p>
          <a:p>
            <a:pPr indent="0" lvl="0" marL="0" rtl="0" algn="just">
              <a:spcBef>
                <a:spcPts val="1000"/>
              </a:spcBef>
              <a:spcAft>
                <a:spcPts val="0"/>
              </a:spcAft>
              <a:buNone/>
            </a:pPr>
            <a:r>
              <a:rPr i="1" lang="en" sz="2400">
                <a:solidFill>
                  <a:srgbClr val="0000FF"/>
                </a:solidFill>
                <a:latin typeface="Trebuchet MS"/>
                <a:ea typeface="Trebuchet MS"/>
                <a:cs typeface="Trebuchet MS"/>
                <a:sym typeface="Trebuchet MS"/>
              </a:rPr>
              <a:t>	</a:t>
            </a:r>
            <a:endParaRPr i="1" sz="2400">
              <a:solidFill>
                <a:srgbClr val="0000FF"/>
              </a:solidFill>
              <a:latin typeface="Trebuchet MS"/>
              <a:ea typeface="Trebuchet MS"/>
              <a:cs typeface="Trebuchet MS"/>
              <a:sym typeface="Trebuchet MS"/>
            </a:endParaRPr>
          </a:p>
          <a:p>
            <a:pPr indent="0" lvl="0" marL="0" rtl="0" algn="ctr">
              <a:spcBef>
                <a:spcPts val="1000"/>
              </a:spcBef>
              <a:spcAft>
                <a:spcPts val="0"/>
              </a:spcAft>
              <a:buNone/>
            </a:pPr>
            <a:r>
              <a:t/>
            </a:r>
            <a:endParaRPr i="1" sz="2400" u="sng">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0000FF"/>
              </a:solidFill>
              <a:latin typeface="Trebuchet MS"/>
              <a:ea typeface="Trebuchet MS"/>
              <a:cs typeface="Trebuchet MS"/>
              <a:sym typeface="Trebuchet MS"/>
            </a:endParaRPr>
          </a:p>
        </p:txBody>
      </p:sp>
      <p:sp>
        <p:nvSpPr>
          <p:cNvPr id="519" name="Google Shape;519;p81"/>
          <p:cNvSpPr txBox="1"/>
          <p:nvPr/>
        </p:nvSpPr>
        <p:spPr>
          <a:xfrm>
            <a:off x="1030900" y="1824900"/>
            <a:ext cx="7197300" cy="5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FF"/>
                </a:solidFill>
                <a:latin typeface="Trebuchet MS"/>
                <a:ea typeface="Trebuchet MS"/>
                <a:cs typeface="Trebuchet MS"/>
                <a:sym typeface="Trebuchet MS"/>
              </a:rPr>
              <a:t>Producer Consumer Problem</a:t>
            </a:r>
            <a:endParaRPr sz="2400">
              <a:solidFill>
                <a:srgbClr val="0000FF"/>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94" name="Google Shape;94;p19"/>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Inter-Process/Thread Communication </a:t>
            </a:r>
            <a:endParaRPr sz="2000">
              <a:latin typeface="Trebuchet MS"/>
              <a:ea typeface="Trebuchet MS"/>
              <a:cs typeface="Trebuchet MS"/>
              <a:sym typeface="Trebuchet MS"/>
            </a:endParaRPr>
          </a:p>
        </p:txBody>
      </p:sp>
      <p:sp>
        <p:nvSpPr>
          <p:cNvPr id="95" name="Google Shape;95;p19"/>
          <p:cNvSpPr txBox="1"/>
          <p:nvPr/>
        </p:nvSpPr>
        <p:spPr>
          <a:xfrm>
            <a:off x="328200" y="894500"/>
            <a:ext cx="8487600" cy="3449400"/>
          </a:xfrm>
          <a:prstGeom prst="rect">
            <a:avLst/>
          </a:prstGeom>
          <a:solidFill>
            <a:srgbClr val="FCE5CD"/>
          </a:solid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Threads share the processes </a:t>
            </a:r>
            <a:r>
              <a:rPr lang="en" sz="1350">
                <a:solidFill>
                  <a:srgbClr val="0000FF"/>
                </a:solidFill>
                <a:latin typeface="Trebuchet MS"/>
                <a:ea typeface="Trebuchet MS"/>
                <a:cs typeface="Trebuchet MS"/>
                <a:sym typeface="Trebuchet MS"/>
              </a:rPr>
              <a:t>address</a:t>
            </a:r>
            <a:r>
              <a:rPr lang="en" sz="1350">
                <a:solidFill>
                  <a:srgbClr val="0000FF"/>
                </a:solidFill>
                <a:latin typeface="Trebuchet MS"/>
                <a:ea typeface="Trebuchet MS"/>
                <a:cs typeface="Trebuchet MS"/>
                <a:sym typeface="Trebuchet MS"/>
              </a:rPr>
              <a:t> space. A lot </a:t>
            </a:r>
            <a:r>
              <a:rPr lang="en" sz="1350">
                <a:solidFill>
                  <a:srgbClr val="0000FF"/>
                </a:solidFill>
                <a:latin typeface="Trebuchet MS"/>
                <a:ea typeface="Trebuchet MS"/>
                <a:cs typeface="Trebuchet MS"/>
                <a:sym typeface="Trebuchet MS"/>
              </a:rPr>
              <a:t>easier</a:t>
            </a:r>
            <a:r>
              <a:rPr lang="en" sz="1350">
                <a:solidFill>
                  <a:srgbClr val="0000FF"/>
                </a:solidFill>
                <a:latin typeface="Trebuchet MS"/>
                <a:ea typeface="Trebuchet MS"/>
                <a:cs typeface="Trebuchet MS"/>
                <a:sym typeface="Trebuchet MS"/>
              </a:rPr>
              <a:t> to communicate. </a:t>
            </a:r>
            <a:endParaRPr sz="1350">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Communication for Synchronisation</a:t>
            </a:r>
            <a:endParaRPr>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b="1" lang="en" u="sng">
                <a:solidFill>
                  <a:srgbClr val="0000FF"/>
                </a:solidFill>
                <a:latin typeface="Trebuchet MS"/>
                <a:ea typeface="Trebuchet MS"/>
                <a:cs typeface="Trebuchet MS"/>
                <a:sym typeface="Trebuchet MS"/>
              </a:rPr>
              <a:t>Synchronisation Examples</a:t>
            </a:r>
            <a:endParaRPr b="1" u="sng">
              <a:solidFill>
                <a:srgbClr val="0000FF"/>
              </a:solidFill>
              <a:latin typeface="Trebuchet MS"/>
              <a:ea typeface="Trebuchet MS"/>
              <a:cs typeface="Trebuchet MS"/>
              <a:sym typeface="Trebuchet MS"/>
            </a:endParaRPr>
          </a:p>
          <a:p>
            <a:pPr indent="-314325" lvl="1" marL="914400" rtl="0" algn="l">
              <a:lnSpc>
                <a:spcPct val="115000"/>
              </a:lnSpc>
              <a:spcBef>
                <a:spcPts val="10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MergeSort</a:t>
            </a:r>
            <a:endParaRPr sz="1350">
              <a:solidFill>
                <a:srgbClr val="0000FF"/>
              </a:solidFill>
              <a:latin typeface="Trebuchet MS"/>
              <a:ea typeface="Trebuchet MS"/>
              <a:cs typeface="Trebuchet MS"/>
              <a:sym typeface="Trebuchet MS"/>
            </a:endParaRPr>
          </a:p>
          <a:p>
            <a:pPr indent="-314325" lvl="1" marL="914400" rtl="0" algn="l">
              <a:lnSpc>
                <a:spcPct val="115000"/>
              </a:lnSpc>
              <a:spcBef>
                <a:spcPts val="10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Maggi &amp; Coffee</a:t>
            </a:r>
            <a:endParaRPr sz="1350">
              <a:solidFill>
                <a:srgbClr val="0000FF"/>
              </a:solidFill>
              <a:latin typeface="Trebuchet MS"/>
              <a:ea typeface="Trebuchet MS"/>
              <a:cs typeface="Trebuchet MS"/>
              <a:sym typeface="Trebuchet MS"/>
            </a:endParaRPr>
          </a:p>
          <a:p>
            <a:pPr indent="-314325" lvl="1" marL="914400" rtl="0" algn="l">
              <a:lnSpc>
                <a:spcPct val="115000"/>
              </a:lnSpc>
              <a:spcBef>
                <a:spcPts val="12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Friends Meeting for dinner. </a:t>
            </a:r>
            <a:endParaRPr sz="1350">
              <a:solidFill>
                <a:srgbClr val="0000FF"/>
              </a:solidFill>
              <a:latin typeface="Trebuchet MS"/>
              <a:ea typeface="Trebuchet MS"/>
              <a:cs typeface="Trebuchet MS"/>
              <a:sym typeface="Trebuchet MS"/>
            </a:endParaRPr>
          </a:p>
          <a:p>
            <a:pPr indent="-314325" lvl="1" marL="914400" rtl="0" algn="l">
              <a:lnSpc>
                <a:spcPct val="115000"/>
              </a:lnSpc>
              <a:spcBef>
                <a:spcPts val="12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Ordering Food at a Food court. </a:t>
            </a:r>
            <a:endParaRPr sz="1350">
              <a:solidFill>
                <a:srgbClr val="0000FF"/>
              </a:solidFill>
              <a:latin typeface="Trebuchet MS"/>
              <a:ea typeface="Trebuchet MS"/>
              <a:cs typeface="Trebuchet MS"/>
              <a:sym typeface="Trebuchet MS"/>
            </a:endParaRPr>
          </a:p>
          <a:p>
            <a:pPr indent="-314325" lvl="1" marL="914400" rtl="0" algn="l">
              <a:lnSpc>
                <a:spcPct val="115000"/>
              </a:lnSpc>
              <a:spcBef>
                <a:spcPts val="12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Entering/Exiting the Auditorium. </a:t>
            </a:r>
            <a:endParaRPr sz="1350">
              <a:solidFill>
                <a:srgbClr val="0000FF"/>
              </a:solidFill>
              <a:latin typeface="Trebuchet MS"/>
              <a:ea typeface="Trebuchet MS"/>
              <a:cs typeface="Trebuchet MS"/>
              <a:sym typeface="Trebuchet MS"/>
            </a:endParaRPr>
          </a:p>
          <a:p>
            <a:pPr indent="-314325" lvl="1" marL="914400" rtl="0" algn="l">
              <a:lnSpc>
                <a:spcPct val="115000"/>
              </a:lnSpc>
              <a:spcBef>
                <a:spcPts val="12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Turnstiles at a Security Counter. </a:t>
            </a:r>
            <a:endParaRPr sz="1350">
              <a:solidFill>
                <a:srgbClr val="0000FF"/>
              </a:solidFill>
              <a:latin typeface="Trebuchet MS"/>
              <a:ea typeface="Trebuchet MS"/>
              <a:cs typeface="Trebuchet MS"/>
              <a:sym typeface="Trebuchet MS"/>
            </a:endParaRPr>
          </a:p>
          <a:p>
            <a:pPr indent="0" lvl="0" marL="0" rtl="0" algn="l">
              <a:spcBef>
                <a:spcPts val="1000"/>
              </a:spcBef>
              <a:spcAft>
                <a:spcPts val="1000"/>
              </a:spcAft>
              <a:buNone/>
            </a:pPr>
            <a:r>
              <a:t/>
            </a:r>
            <a:endParaRPr>
              <a:solidFill>
                <a:srgbClr val="0000FF"/>
              </a:solidFill>
              <a:latin typeface="Trebuchet MS"/>
              <a:ea typeface="Trebuchet MS"/>
              <a:cs typeface="Trebuchet MS"/>
              <a:sym typeface="Trebuchet M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2"/>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25" name="Google Shape;525;p82"/>
          <p:cNvSpPr txBox="1"/>
          <p:nvPr/>
        </p:nvSpPr>
        <p:spPr>
          <a:xfrm>
            <a:off x="276050" y="806725"/>
            <a:ext cx="8413200" cy="4064100"/>
          </a:xfrm>
          <a:prstGeom prst="rect">
            <a:avLst/>
          </a:prstGeom>
          <a:solidFill>
            <a:srgbClr val="F3F3F3"/>
          </a:solid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FF"/>
              </a:buClr>
              <a:buSzPts val="1400"/>
              <a:buChar char="●"/>
            </a:pPr>
            <a:r>
              <a:rPr lang="en">
                <a:solidFill>
                  <a:srgbClr val="0000FF"/>
                </a:solidFill>
                <a:latin typeface="Trebuchet MS"/>
                <a:ea typeface="Trebuchet MS"/>
                <a:cs typeface="Trebuchet MS"/>
                <a:sym typeface="Trebuchet MS"/>
              </a:rPr>
              <a:t>Processes within a system may be </a:t>
            </a:r>
            <a:r>
              <a:rPr b="1" i="1" lang="en">
                <a:solidFill>
                  <a:srgbClr val="FF0000"/>
                </a:solidFill>
                <a:latin typeface="Trebuchet MS"/>
                <a:ea typeface="Trebuchet MS"/>
                <a:cs typeface="Trebuchet MS"/>
                <a:sym typeface="Trebuchet MS"/>
              </a:rPr>
              <a:t>independent</a:t>
            </a:r>
            <a:r>
              <a:rPr b="1" lang="en">
                <a:solidFill>
                  <a:srgbClr val="0000FF"/>
                </a:solidFill>
                <a:latin typeface="Trebuchet MS"/>
                <a:ea typeface="Trebuchet MS"/>
                <a:cs typeface="Trebuchet MS"/>
                <a:sym typeface="Trebuchet MS"/>
              </a:rPr>
              <a:t> </a:t>
            </a:r>
            <a:r>
              <a:rPr lang="en">
                <a:solidFill>
                  <a:srgbClr val="0000FF"/>
                </a:solidFill>
                <a:latin typeface="Trebuchet MS"/>
                <a:ea typeface="Trebuchet MS"/>
                <a:cs typeface="Trebuchet MS"/>
                <a:sym typeface="Trebuchet MS"/>
              </a:rPr>
              <a:t>or </a:t>
            </a:r>
            <a:r>
              <a:rPr b="1" i="1" lang="en">
                <a:solidFill>
                  <a:srgbClr val="FF0000"/>
                </a:solidFill>
                <a:latin typeface="Trebuchet MS"/>
                <a:ea typeface="Trebuchet MS"/>
                <a:cs typeface="Trebuchet MS"/>
                <a:sym typeface="Trebuchet MS"/>
              </a:rPr>
              <a:t>cooperating.</a:t>
            </a:r>
            <a:endParaRPr b="1" i="1">
              <a:solidFill>
                <a:srgbClr val="FF0000"/>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Char char="●"/>
            </a:pPr>
            <a:r>
              <a:rPr b="1" i="1" lang="en">
                <a:solidFill>
                  <a:srgbClr val="FF0000"/>
                </a:solidFill>
                <a:latin typeface="Trebuchet MS"/>
                <a:ea typeface="Trebuchet MS"/>
                <a:cs typeface="Trebuchet MS"/>
                <a:sym typeface="Trebuchet MS"/>
              </a:rPr>
              <a:t>Independent</a:t>
            </a:r>
            <a:r>
              <a:rPr lang="en">
                <a:solidFill>
                  <a:srgbClr val="0000FF"/>
                </a:solidFill>
                <a:latin typeface="Trebuchet MS"/>
                <a:ea typeface="Trebuchet MS"/>
                <a:cs typeface="Trebuchet MS"/>
                <a:sym typeface="Trebuchet MS"/>
              </a:rPr>
              <a:t> process cannot affect or be affected by the execution of another process.</a:t>
            </a:r>
            <a:endParaRPr b="1" i="1">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Cooperating process can affect or be affected by other processes, including sharing data.</a:t>
            </a:r>
            <a:endParaRPr>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Reasons for cooperating processes:</a:t>
            </a:r>
            <a:endParaRPr>
              <a:solidFill>
                <a:srgbClr val="0000FF"/>
              </a:solidFill>
              <a:latin typeface="Trebuchet MS"/>
              <a:ea typeface="Trebuchet MS"/>
              <a:cs typeface="Trebuchet MS"/>
              <a:sym typeface="Trebuchet MS"/>
            </a:endParaRPr>
          </a:p>
          <a:p>
            <a:pPr indent="-317500" lvl="1" marL="914400" rtl="0" algn="l">
              <a:lnSpc>
                <a:spcPct val="115000"/>
              </a:lnSpc>
              <a:spcBef>
                <a:spcPts val="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Information sharing</a:t>
            </a:r>
            <a:endParaRPr>
              <a:solidFill>
                <a:srgbClr val="0000FF"/>
              </a:solidFill>
              <a:latin typeface="Trebuchet MS"/>
              <a:ea typeface="Trebuchet MS"/>
              <a:cs typeface="Trebuchet MS"/>
              <a:sym typeface="Trebuchet MS"/>
            </a:endParaRPr>
          </a:p>
          <a:p>
            <a:pPr indent="-317500" lvl="1" marL="914400" rtl="0" algn="l">
              <a:lnSpc>
                <a:spcPct val="115000"/>
              </a:lnSpc>
              <a:spcBef>
                <a:spcPts val="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Computation speedup</a:t>
            </a:r>
            <a:endParaRPr>
              <a:solidFill>
                <a:srgbClr val="0000FF"/>
              </a:solidFill>
              <a:latin typeface="Trebuchet MS"/>
              <a:ea typeface="Trebuchet MS"/>
              <a:cs typeface="Trebuchet MS"/>
              <a:sym typeface="Trebuchet MS"/>
            </a:endParaRPr>
          </a:p>
          <a:p>
            <a:pPr indent="-317500" lvl="1" marL="914400" rtl="0" algn="l">
              <a:lnSpc>
                <a:spcPct val="115000"/>
              </a:lnSpc>
              <a:spcBef>
                <a:spcPts val="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Modularity</a:t>
            </a:r>
            <a:endParaRPr>
              <a:solidFill>
                <a:srgbClr val="0000FF"/>
              </a:solidFill>
              <a:latin typeface="Trebuchet MS"/>
              <a:ea typeface="Trebuchet MS"/>
              <a:cs typeface="Trebuchet MS"/>
              <a:sym typeface="Trebuchet MS"/>
            </a:endParaRPr>
          </a:p>
          <a:p>
            <a:pPr indent="-317500" lvl="1" marL="914400" rtl="0" algn="l">
              <a:lnSpc>
                <a:spcPct val="115000"/>
              </a:lnSpc>
              <a:spcBef>
                <a:spcPts val="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Convenience	</a:t>
            </a:r>
            <a:endParaRPr>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Char char="●"/>
            </a:pPr>
            <a:r>
              <a:rPr lang="en">
                <a:solidFill>
                  <a:srgbClr val="0000FF"/>
                </a:solidFill>
                <a:latin typeface="Trebuchet MS"/>
                <a:ea typeface="Trebuchet MS"/>
                <a:cs typeface="Trebuchet MS"/>
                <a:sym typeface="Trebuchet MS"/>
              </a:rPr>
              <a:t>Cooperating processes need </a:t>
            </a:r>
            <a:r>
              <a:rPr b="1" i="1" lang="en">
                <a:solidFill>
                  <a:srgbClr val="FF0000"/>
                </a:solidFill>
                <a:latin typeface="Trebuchet MS"/>
                <a:ea typeface="Trebuchet MS"/>
                <a:cs typeface="Trebuchet MS"/>
                <a:sym typeface="Trebuchet MS"/>
              </a:rPr>
              <a:t>interprocess communication </a:t>
            </a:r>
            <a:r>
              <a:rPr i="1" lang="en">
                <a:solidFill>
                  <a:srgbClr val="FF0000"/>
                </a:solidFill>
                <a:latin typeface="Trebuchet MS"/>
                <a:ea typeface="Trebuchet MS"/>
                <a:cs typeface="Trebuchet MS"/>
                <a:sym typeface="Trebuchet MS"/>
              </a:rPr>
              <a:t>(</a:t>
            </a:r>
            <a:r>
              <a:rPr b="1" i="1" lang="en">
                <a:solidFill>
                  <a:srgbClr val="FF0000"/>
                </a:solidFill>
                <a:latin typeface="Trebuchet MS"/>
                <a:ea typeface="Trebuchet MS"/>
                <a:cs typeface="Trebuchet MS"/>
                <a:sym typeface="Trebuchet MS"/>
              </a:rPr>
              <a:t>IPC</a:t>
            </a:r>
            <a:r>
              <a:rPr i="1" lang="en">
                <a:solidFill>
                  <a:srgbClr val="FF0000"/>
                </a:solidFill>
                <a:latin typeface="Trebuchet MS"/>
                <a:ea typeface="Trebuchet MS"/>
                <a:cs typeface="Trebuchet MS"/>
                <a:sym typeface="Trebuchet MS"/>
              </a:rPr>
              <a:t>).</a:t>
            </a:r>
            <a:endParaRPr i="1">
              <a:solidFill>
                <a:srgbClr val="FF0000"/>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Two models of IPC</a:t>
            </a:r>
            <a:endParaRPr>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FF0000"/>
              </a:buClr>
              <a:buSzPts val="1400"/>
              <a:buFont typeface="Trebuchet MS"/>
              <a:buChar char="●"/>
            </a:pPr>
            <a:r>
              <a:rPr b="1" i="1" lang="en">
                <a:solidFill>
                  <a:srgbClr val="FF0000"/>
                </a:solidFill>
                <a:latin typeface="Trebuchet MS"/>
                <a:ea typeface="Trebuchet MS"/>
                <a:cs typeface="Trebuchet MS"/>
                <a:sym typeface="Trebuchet MS"/>
              </a:rPr>
              <a:t>Shared memory</a:t>
            </a:r>
            <a:endParaRPr b="1" i="1">
              <a:solidFill>
                <a:srgbClr val="FF0000"/>
              </a:solidFill>
              <a:latin typeface="Trebuchet MS"/>
              <a:ea typeface="Trebuchet MS"/>
              <a:cs typeface="Trebuchet MS"/>
              <a:sym typeface="Trebuchet MS"/>
            </a:endParaRPr>
          </a:p>
          <a:p>
            <a:pPr indent="-317500" lvl="1" marL="914400" rtl="0" algn="l">
              <a:lnSpc>
                <a:spcPct val="115000"/>
              </a:lnSpc>
              <a:spcBef>
                <a:spcPts val="0"/>
              </a:spcBef>
              <a:spcAft>
                <a:spcPts val="0"/>
              </a:spcAft>
              <a:buClr>
                <a:srgbClr val="FF0000"/>
              </a:buClr>
              <a:buSzPts val="1400"/>
              <a:buFont typeface="Trebuchet MS"/>
              <a:buChar char="●"/>
            </a:pPr>
            <a:r>
              <a:rPr b="1" i="1" lang="en">
                <a:solidFill>
                  <a:srgbClr val="FF0000"/>
                </a:solidFill>
                <a:latin typeface="Trebuchet MS"/>
                <a:ea typeface="Trebuchet MS"/>
                <a:cs typeface="Trebuchet MS"/>
                <a:sym typeface="Trebuchet MS"/>
              </a:rPr>
              <a:t>Message passing</a:t>
            </a:r>
            <a:endParaRPr b="1" i="1">
              <a:solidFill>
                <a:srgbClr val="FF0000"/>
              </a:solidFill>
              <a:latin typeface="Trebuchet MS"/>
              <a:ea typeface="Trebuchet MS"/>
              <a:cs typeface="Trebuchet MS"/>
              <a:sym typeface="Trebuchet MS"/>
            </a:endParaRPr>
          </a:p>
          <a:p>
            <a:pPr indent="0" lvl="0" marL="0" rtl="0" algn="just">
              <a:spcBef>
                <a:spcPts val="1200"/>
              </a:spcBef>
              <a:spcAft>
                <a:spcPts val="0"/>
              </a:spcAft>
              <a:buNone/>
            </a:pPr>
            <a:r>
              <a:t/>
            </a:r>
            <a:endParaRPr i="1" sz="2400">
              <a:solidFill>
                <a:srgbClr val="0000FF"/>
              </a:solidFill>
              <a:latin typeface="Trebuchet MS"/>
              <a:ea typeface="Trebuchet MS"/>
              <a:cs typeface="Trebuchet MS"/>
              <a:sym typeface="Trebuchet MS"/>
            </a:endParaRPr>
          </a:p>
          <a:p>
            <a:pPr indent="0" lvl="0" marL="457200" rtl="0" algn="just">
              <a:spcBef>
                <a:spcPts val="1000"/>
              </a:spcBef>
              <a:spcAft>
                <a:spcPts val="0"/>
              </a:spcAft>
              <a:buNone/>
            </a:pPr>
            <a:r>
              <a:t/>
            </a:r>
            <a:endParaRPr i="1" sz="2400">
              <a:solidFill>
                <a:srgbClr val="0000FF"/>
              </a:solidFill>
              <a:latin typeface="Trebuchet MS"/>
              <a:ea typeface="Trebuchet MS"/>
              <a:cs typeface="Trebuchet MS"/>
              <a:sym typeface="Trebuchet MS"/>
            </a:endParaRPr>
          </a:p>
          <a:p>
            <a:pPr indent="0" lvl="0" marL="0" rtl="0" algn="just">
              <a:spcBef>
                <a:spcPts val="1000"/>
              </a:spcBef>
              <a:spcAft>
                <a:spcPts val="0"/>
              </a:spcAft>
              <a:buNone/>
            </a:pPr>
            <a:r>
              <a:rPr i="1" lang="en" sz="2400">
                <a:solidFill>
                  <a:srgbClr val="0000FF"/>
                </a:solidFill>
                <a:latin typeface="Trebuchet MS"/>
                <a:ea typeface="Trebuchet MS"/>
                <a:cs typeface="Trebuchet MS"/>
                <a:sym typeface="Trebuchet MS"/>
              </a:rPr>
              <a:t>	</a:t>
            </a:r>
            <a:endParaRPr i="1" sz="2400">
              <a:solidFill>
                <a:srgbClr val="0000FF"/>
              </a:solidFill>
              <a:latin typeface="Trebuchet MS"/>
              <a:ea typeface="Trebuchet MS"/>
              <a:cs typeface="Trebuchet MS"/>
              <a:sym typeface="Trebuchet MS"/>
            </a:endParaRPr>
          </a:p>
          <a:p>
            <a:pPr indent="0" lvl="0" marL="0" rtl="0" algn="ctr">
              <a:spcBef>
                <a:spcPts val="1000"/>
              </a:spcBef>
              <a:spcAft>
                <a:spcPts val="0"/>
              </a:spcAft>
              <a:buNone/>
            </a:pPr>
            <a:r>
              <a:t/>
            </a:r>
            <a:endParaRPr i="1" sz="2400" u="sng">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0000FF"/>
              </a:solidFill>
              <a:latin typeface="Trebuchet MS"/>
              <a:ea typeface="Trebuchet MS"/>
              <a:cs typeface="Trebuchet MS"/>
              <a:sym typeface="Trebuchet MS"/>
            </a:endParaRPr>
          </a:p>
        </p:txBody>
      </p:sp>
      <p:sp>
        <p:nvSpPr>
          <p:cNvPr id="526" name="Google Shape;526;p82"/>
          <p:cNvSpPr txBox="1"/>
          <p:nvPr/>
        </p:nvSpPr>
        <p:spPr>
          <a:xfrm>
            <a:off x="276050" y="139650"/>
            <a:ext cx="71973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Trebuchet MS"/>
                <a:ea typeface="Trebuchet MS"/>
                <a:cs typeface="Trebuchet MS"/>
                <a:sym typeface="Trebuchet MS"/>
              </a:rPr>
              <a:t>Task Communication</a:t>
            </a:r>
            <a:endParaRPr sz="2400">
              <a:solidFill>
                <a:srgbClr val="0000FF"/>
              </a:solidFill>
              <a:latin typeface="Trebuchet MS"/>
              <a:ea typeface="Trebuchet MS"/>
              <a:cs typeface="Trebuchet MS"/>
              <a:sym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3"/>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32" name="Google Shape;532;p83"/>
          <p:cNvSpPr txBox="1"/>
          <p:nvPr/>
        </p:nvSpPr>
        <p:spPr>
          <a:xfrm>
            <a:off x="276050" y="139650"/>
            <a:ext cx="71973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Trebuchet MS"/>
                <a:ea typeface="Trebuchet MS"/>
                <a:cs typeface="Trebuchet MS"/>
                <a:sym typeface="Trebuchet MS"/>
              </a:rPr>
              <a:t>Task Communication</a:t>
            </a:r>
            <a:endParaRPr sz="2400">
              <a:solidFill>
                <a:srgbClr val="0000FF"/>
              </a:solidFill>
              <a:latin typeface="Trebuchet MS"/>
              <a:ea typeface="Trebuchet MS"/>
              <a:cs typeface="Trebuchet MS"/>
              <a:sym typeface="Trebuchet MS"/>
            </a:endParaRPr>
          </a:p>
        </p:txBody>
      </p:sp>
      <p:pic>
        <p:nvPicPr>
          <p:cNvPr id="533" name="Google Shape;533;p83"/>
          <p:cNvPicPr preferRelativeResize="0"/>
          <p:nvPr/>
        </p:nvPicPr>
        <p:blipFill>
          <a:blip r:embed="rId3">
            <a:alphaModFix/>
          </a:blip>
          <a:stretch>
            <a:fillRect/>
          </a:stretch>
        </p:blipFill>
        <p:spPr>
          <a:xfrm>
            <a:off x="2595500" y="950450"/>
            <a:ext cx="4175450" cy="2960143"/>
          </a:xfrm>
          <a:prstGeom prst="rect">
            <a:avLst/>
          </a:prstGeom>
          <a:noFill/>
          <a:ln>
            <a:noFill/>
          </a:ln>
        </p:spPr>
      </p:pic>
      <p:sp>
        <p:nvSpPr>
          <p:cNvPr id="534" name="Google Shape;534;p83"/>
          <p:cNvSpPr txBox="1"/>
          <p:nvPr/>
        </p:nvSpPr>
        <p:spPr>
          <a:xfrm>
            <a:off x="2119275" y="4203550"/>
            <a:ext cx="5354100" cy="6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0000FF"/>
                </a:solidFill>
                <a:latin typeface="Trebuchet MS"/>
                <a:ea typeface="Trebuchet MS"/>
                <a:cs typeface="Trebuchet MS"/>
                <a:sym typeface="Trebuchet MS"/>
              </a:rPr>
              <a:t>Message Queues &amp; Shared Memory</a:t>
            </a:r>
            <a:endParaRPr sz="1700">
              <a:solidFill>
                <a:srgbClr val="0000FF"/>
              </a:solidFill>
              <a:latin typeface="Trebuchet MS"/>
              <a:ea typeface="Trebuchet MS"/>
              <a:cs typeface="Trebuchet MS"/>
              <a:sym typeface="Trebuchet M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4"/>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40" name="Google Shape;540;p84"/>
          <p:cNvSpPr txBox="1"/>
          <p:nvPr/>
        </p:nvSpPr>
        <p:spPr>
          <a:xfrm>
            <a:off x="276050" y="139650"/>
            <a:ext cx="71973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Trebuchet MS"/>
                <a:ea typeface="Trebuchet MS"/>
                <a:cs typeface="Trebuchet MS"/>
                <a:sym typeface="Trebuchet MS"/>
              </a:rPr>
              <a:t>Producer Consumer Construct</a:t>
            </a:r>
            <a:endParaRPr sz="2400">
              <a:solidFill>
                <a:srgbClr val="0000FF"/>
              </a:solidFill>
              <a:latin typeface="Trebuchet MS"/>
              <a:ea typeface="Trebuchet MS"/>
              <a:cs typeface="Trebuchet MS"/>
              <a:sym typeface="Trebuchet MS"/>
            </a:endParaRPr>
          </a:p>
        </p:txBody>
      </p:sp>
      <p:sp>
        <p:nvSpPr>
          <p:cNvPr id="541" name="Google Shape;541;p84"/>
          <p:cNvSpPr txBox="1"/>
          <p:nvPr/>
        </p:nvSpPr>
        <p:spPr>
          <a:xfrm>
            <a:off x="372600" y="815500"/>
            <a:ext cx="8259300" cy="4098900"/>
          </a:xfrm>
          <a:prstGeom prst="rect">
            <a:avLst/>
          </a:prstGeom>
          <a:solidFill>
            <a:srgbClr val="EFEFEF"/>
          </a:solid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0000FF"/>
              </a:buClr>
              <a:buSzPts val="1700"/>
              <a:buFont typeface="Trebuchet MS"/>
              <a:buChar char="●"/>
            </a:pPr>
            <a:r>
              <a:rPr i="1" lang="en" sz="1700">
                <a:solidFill>
                  <a:srgbClr val="0000FF"/>
                </a:solidFill>
                <a:latin typeface="Trebuchet MS"/>
                <a:ea typeface="Trebuchet MS"/>
                <a:cs typeface="Trebuchet MS"/>
                <a:sym typeface="Trebuchet MS"/>
              </a:rPr>
              <a:t>Two (or more) tasks have to share information with each other. </a:t>
            </a:r>
            <a:endParaRPr i="1" sz="1700">
              <a:solidFill>
                <a:srgbClr val="0000FF"/>
              </a:solidFill>
              <a:latin typeface="Trebuchet MS"/>
              <a:ea typeface="Trebuchet MS"/>
              <a:cs typeface="Trebuchet MS"/>
              <a:sym typeface="Trebuchet MS"/>
            </a:endParaRPr>
          </a:p>
          <a:p>
            <a:pPr indent="-336550" lvl="0" marL="457200" rtl="0" algn="l">
              <a:spcBef>
                <a:spcPts val="1000"/>
              </a:spcBef>
              <a:spcAft>
                <a:spcPts val="0"/>
              </a:spcAft>
              <a:buClr>
                <a:srgbClr val="0000FF"/>
              </a:buClr>
              <a:buSzPts val="1700"/>
              <a:buFont typeface="Trebuchet MS"/>
              <a:buChar char="●"/>
            </a:pPr>
            <a:r>
              <a:rPr i="1" lang="en" sz="1700">
                <a:solidFill>
                  <a:srgbClr val="0000FF"/>
                </a:solidFill>
                <a:latin typeface="Trebuchet MS"/>
                <a:ea typeface="Trebuchet MS"/>
                <a:cs typeface="Trebuchet MS"/>
                <a:sym typeface="Trebuchet MS"/>
              </a:rPr>
              <a:t>The Task sending the information is called Producer. </a:t>
            </a:r>
            <a:endParaRPr i="1" sz="1700">
              <a:solidFill>
                <a:srgbClr val="0000FF"/>
              </a:solidFill>
              <a:latin typeface="Trebuchet MS"/>
              <a:ea typeface="Trebuchet MS"/>
              <a:cs typeface="Trebuchet MS"/>
              <a:sym typeface="Trebuchet MS"/>
            </a:endParaRPr>
          </a:p>
          <a:p>
            <a:pPr indent="-336550" lvl="0" marL="457200" rtl="0" algn="l">
              <a:spcBef>
                <a:spcPts val="1000"/>
              </a:spcBef>
              <a:spcAft>
                <a:spcPts val="0"/>
              </a:spcAft>
              <a:buClr>
                <a:srgbClr val="0000FF"/>
              </a:buClr>
              <a:buSzPts val="1700"/>
              <a:buFont typeface="Trebuchet MS"/>
              <a:buChar char="●"/>
            </a:pPr>
            <a:r>
              <a:rPr i="1" lang="en" sz="1700">
                <a:solidFill>
                  <a:srgbClr val="0000FF"/>
                </a:solidFill>
                <a:latin typeface="Trebuchet MS"/>
                <a:ea typeface="Trebuchet MS"/>
                <a:cs typeface="Trebuchet MS"/>
                <a:sym typeface="Trebuchet MS"/>
              </a:rPr>
              <a:t>The Task receiving the information is called Consumer. </a:t>
            </a:r>
            <a:endParaRPr i="1" sz="1700">
              <a:solidFill>
                <a:srgbClr val="0000FF"/>
              </a:solidFill>
              <a:latin typeface="Trebuchet MS"/>
              <a:ea typeface="Trebuchet MS"/>
              <a:cs typeface="Trebuchet MS"/>
              <a:sym typeface="Trebuchet MS"/>
            </a:endParaRPr>
          </a:p>
          <a:p>
            <a:pPr indent="-336550" lvl="0" marL="457200" rtl="0" algn="l">
              <a:spcBef>
                <a:spcPts val="1000"/>
              </a:spcBef>
              <a:spcAft>
                <a:spcPts val="0"/>
              </a:spcAft>
              <a:buClr>
                <a:srgbClr val="0000FF"/>
              </a:buClr>
              <a:buSzPts val="1700"/>
              <a:buFont typeface="Trebuchet MS"/>
              <a:buChar char="●"/>
            </a:pPr>
            <a:r>
              <a:rPr i="1" lang="en" sz="1700">
                <a:solidFill>
                  <a:srgbClr val="0000FF"/>
                </a:solidFill>
                <a:latin typeface="Trebuchet MS"/>
                <a:ea typeface="Trebuchet MS"/>
                <a:cs typeface="Trebuchet MS"/>
                <a:sym typeface="Trebuchet MS"/>
              </a:rPr>
              <a:t>There has to be a </a:t>
            </a:r>
            <a:r>
              <a:rPr i="1" lang="en" sz="1700" u="sng">
                <a:solidFill>
                  <a:srgbClr val="FF0000"/>
                </a:solidFill>
                <a:latin typeface="Trebuchet MS"/>
                <a:ea typeface="Trebuchet MS"/>
                <a:cs typeface="Trebuchet MS"/>
                <a:sym typeface="Trebuchet MS"/>
              </a:rPr>
              <a:t>shared location/variable</a:t>
            </a:r>
            <a:r>
              <a:rPr i="1" lang="en" sz="1700">
                <a:solidFill>
                  <a:srgbClr val="0000FF"/>
                </a:solidFill>
                <a:latin typeface="Trebuchet MS"/>
                <a:ea typeface="Trebuchet MS"/>
                <a:cs typeface="Trebuchet MS"/>
                <a:sym typeface="Trebuchet MS"/>
              </a:rPr>
              <a:t> through which information is exchanged. </a:t>
            </a:r>
            <a:endParaRPr i="1" sz="1700">
              <a:solidFill>
                <a:srgbClr val="0000FF"/>
              </a:solidFill>
              <a:latin typeface="Trebuchet MS"/>
              <a:ea typeface="Trebuchet MS"/>
              <a:cs typeface="Trebuchet MS"/>
              <a:sym typeface="Trebuchet MS"/>
            </a:endParaRPr>
          </a:p>
          <a:p>
            <a:pPr indent="-336550" lvl="1" marL="914400" rtl="0" algn="l">
              <a:spcBef>
                <a:spcPts val="1000"/>
              </a:spcBef>
              <a:spcAft>
                <a:spcPts val="0"/>
              </a:spcAft>
              <a:buClr>
                <a:srgbClr val="0000FF"/>
              </a:buClr>
              <a:buSzPts val="1700"/>
              <a:buFont typeface="Trebuchet MS"/>
              <a:buChar char="○"/>
            </a:pPr>
            <a:r>
              <a:rPr i="1" lang="en" sz="1700">
                <a:solidFill>
                  <a:srgbClr val="0000FF"/>
                </a:solidFill>
                <a:latin typeface="Trebuchet MS"/>
                <a:ea typeface="Trebuchet MS"/>
                <a:cs typeface="Trebuchet MS"/>
                <a:sym typeface="Trebuchet MS"/>
              </a:rPr>
              <a:t>Buffer</a:t>
            </a:r>
            <a:endParaRPr i="1" sz="1700">
              <a:solidFill>
                <a:srgbClr val="0000FF"/>
              </a:solidFill>
              <a:latin typeface="Trebuchet MS"/>
              <a:ea typeface="Trebuchet MS"/>
              <a:cs typeface="Trebuchet MS"/>
              <a:sym typeface="Trebuchet MS"/>
            </a:endParaRPr>
          </a:p>
          <a:p>
            <a:pPr indent="-336550" lvl="1" marL="914400" rtl="0" algn="l">
              <a:spcBef>
                <a:spcPts val="1000"/>
              </a:spcBef>
              <a:spcAft>
                <a:spcPts val="0"/>
              </a:spcAft>
              <a:buClr>
                <a:srgbClr val="0000FF"/>
              </a:buClr>
              <a:buSzPts val="1700"/>
              <a:buFont typeface="Trebuchet MS"/>
              <a:buChar char="○"/>
            </a:pPr>
            <a:r>
              <a:rPr i="1" lang="en" sz="1700">
                <a:solidFill>
                  <a:srgbClr val="0000FF"/>
                </a:solidFill>
                <a:latin typeface="Trebuchet MS"/>
                <a:ea typeface="Trebuchet MS"/>
                <a:cs typeface="Trebuchet MS"/>
                <a:sym typeface="Trebuchet MS"/>
              </a:rPr>
              <a:t>Queue</a:t>
            </a:r>
            <a:endParaRPr i="1" sz="1700">
              <a:solidFill>
                <a:srgbClr val="0000FF"/>
              </a:solidFill>
              <a:latin typeface="Trebuchet MS"/>
              <a:ea typeface="Trebuchet MS"/>
              <a:cs typeface="Trebuchet MS"/>
              <a:sym typeface="Trebuchet MS"/>
            </a:endParaRPr>
          </a:p>
          <a:p>
            <a:pPr indent="-336550" lvl="0" marL="457200" rtl="0" algn="l">
              <a:spcBef>
                <a:spcPts val="1000"/>
              </a:spcBef>
              <a:spcAft>
                <a:spcPts val="0"/>
              </a:spcAft>
              <a:buClr>
                <a:srgbClr val="0000FF"/>
              </a:buClr>
              <a:buSzPts val="1700"/>
              <a:buFont typeface="Trebuchet MS"/>
              <a:buChar char="●"/>
            </a:pPr>
            <a:r>
              <a:rPr i="1" lang="en" sz="1700">
                <a:solidFill>
                  <a:srgbClr val="0000FF"/>
                </a:solidFill>
                <a:latin typeface="Trebuchet MS"/>
                <a:ea typeface="Trebuchet MS"/>
                <a:cs typeface="Trebuchet MS"/>
                <a:sym typeface="Trebuchet MS"/>
              </a:rPr>
              <a:t>This location can be: </a:t>
            </a:r>
            <a:endParaRPr i="1" sz="1700">
              <a:solidFill>
                <a:srgbClr val="0000FF"/>
              </a:solidFill>
              <a:latin typeface="Trebuchet MS"/>
              <a:ea typeface="Trebuchet MS"/>
              <a:cs typeface="Trebuchet MS"/>
              <a:sym typeface="Trebuchet MS"/>
            </a:endParaRPr>
          </a:p>
          <a:p>
            <a:pPr indent="-336550" lvl="1" marL="914400" rtl="0" algn="l">
              <a:spcBef>
                <a:spcPts val="1000"/>
              </a:spcBef>
              <a:spcAft>
                <a:spcPts val="0"/>
              </a:spcAft>
              <a:buClr>
                <a:srgbClr val="0000FF"/>
              </a:buClr>
              <a:buSzPts val="1700"/>
              <a:buFont typeface="Trebuchet MS"/>
              <a:buChar char="○"/>
            </a:pPr>
            <a:r>
              <a:rPr i="1" lang="en" sz="1700">
                <a:solidFill>
                  <a:srgbClr val="0000FF"/>
                </a:solidFill>
                <a:latin typeface="Trebuchet MS"/>
                <a:ea typeface="Trebuchet MS"/>
                <a:cs typeface="Trebuchet MS"/>
                <a:sym typeface="Trebuchet MS"/>
              </a:rPr>
              <a:t>Unbounded (unlimited in Size) – Theoretical</a:t>
            </a:r>
            <a:endParaRPr i="1" sz="1700">
              <a:solidFill>
                <a:srgbClr val="0000FF"/>
              </a:solidFill>
              <a:latin typeface="Trebuchet MS"/>
              <a:ea typeface="Trebuchet MS"/>
              <a:cs typeface="Trebuchet MS"/>
              <a:sym typeface="Trebuchet MS"/>
            </a:endParaRPr>
          </a:p>
          <a:p>
            <a:pPr indent="-336550" lvl="1" marL="914400" rtl="0" algn="l">
              <a:spcBef>
                <a:spcPts val="1000"/>
              </a:spcBef>
              <a:spcAft>
                <a:spcPts val="1000"/>
              </a:spcAft>
              <a:buClr>
                <a:srgbClr val="0000FF"/>
              </a:buClr>
              <a:buSzPts val="1700"/>
              <a:buFont typeface="Trebuchet MS"/>
              <a:buChar char="○"/>
            </a:pPr>
            <a:r>
              <a:rPr i="1" lang="en" sz="1700">
                <a:solidFill>
                  <a:srgbClr val="0000FF"/>
                </a:solidFill>
                <a:latin typeface="Trebuchet MS"/>
                <a:ea typeface="Trebuchet MS"/>
                <a:cs typeface="Trebuchet MS"/>
                <a:sym typeface="Trebuchet MS"/>
              </a:rPr>
              <a:t>Bounded (Limited Size) - Practical</a:t>
            </a:r>
            <a:endParaRPr i="1" sz="1700">
              <a:solidFill>
                <a:srgbClr val="0000FF"/>
              </a:solidFill>
              <a:latin typeface="Trebuchet MS"/>
              <a:ea typeface="Trebuchet MS"/>
              <a:cs typeface="Trebuchet MS"/>
              <a:sym typeface="Trebuchet M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5"/>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47" name="Google Shape;547;p85"/>
          <p:cNvSpPr txBox="1"/>
          <p:nvPr/>
        </p:nvSpPr>
        <p:spPr>
          <a:xfrm>
            <a:off x="341250" y="1918725"/>
            <a:ext cx="8461500" cy="6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300">
                <a:solidFill>
                  <a:srgbClr val="0000FF"/>
                </a:solidFill>
                <a:latin typeface="Trebuchet MS"/>
                <a:ea typeface="Trebuchet MS"/>
                <a:cs typeface="Trebuchet MS"/>
                <a:sym typeface="Trebuchet MS"/>
              </a:rPr>
              <a:t>Does the </a:t>
            </a:r>
            <a:r>
              <a:rPr i="1" lang="en" sz="2300" u="sng">
                <a:solidFill>
                  <a:srgbClr val="FF0000"/>
                </a:solidFill>
                <a:latin typeface="Trebuchet MS"/>
                <a:ea typeface="Trebuchet MS"/>
                <a:cs typeface="Trebuchet MS"/>
                <a:sym typeface="Trebuchet MS"/>
              </a:rPr>
              <a:t>Shared Variable/Location</a:t>
            </a:r>
            <a:r>
              <a:rPr i="1" lang="en" sz="2300">
                <a:solidFill>
                  <a:srgbClr val="0000FF"/>
                </a:solidFill>
                <a:latin typeface="Trebuchet MS"/>
                <a:ea typeface="Trebuchet MS"/>
                <a:cs typeface="Trebuchet MS"/>
                <a:sym typeface="Trebuchet MS"/>
              </a:rPr>
              <a:t> remind you of something?</a:t>
            </a:r>
            <a:endParaRPr i="1" sz="2300">
              <a:solidFill>
                <a:srgbClr val="0000FF"/>
              </a:solidFill>
              <a:latin typeface="Trebuchet MS"/>
              <a:ea typeface="Trebuchet MS"/>
              <a:cs typeface="Trebuchet MS"/>
              <a:sym typeface="Trebuchet M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6"/>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53" name="Google Shape;553;p86"/>
          <p:cNvSpPr txBox="1"/>
          <p:nvPr/>
        </p:nvSpPr>
        <p:spPr>
          <a:xfrm>
            <a:off x="341250" y="1596300"/>
            <a:ext cx="8461500" cy="195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300">
                <a:solidFill>
                  <a:srgbClr val="0000FF"/>
                </a:solidFill>
                <a:latin typeface="Trebuchet MS"/>
                <a:ea typeface="Trebuchet MS"/>
                <a:cs typeface="Trebuchet MS"/>
                <a:sym typeface="Trebuchet MS"/>
              </a:rPr>
              <a:t>Does the </a:t>
            </a:r>
            <a:r>
              <a:rPr i="1" lang="en" sz="2300">
                <a:solidFill>
                  <a:srgbClr val="FF0000"/>
                </a:solidFill>
                <a:latin typeface="Trebuchet MS"/>
                <a:ea typeface="Trebuchet MS"/>
                <a:cs typeface="Trebuchet MS"/>
                <a:sym typeface="Trebuchet MS"/>
              </a:rPr>
              <a:t>Shared Variable/Location</a:t>
            </a:r>
            <a:r>
              <a:rPr i="1" lang="en" sz="2300">
                <a:solidFill>
                  <a:srgbClr val="0000FF"/>
                </a:solidFill>
                <a:latin typeface="Trebuchet MS"/>
                <a:ea typeface="Trebuchet MS"/>
                <a:cs typeface="Trebuchet MS"/>
                <a:sym typeface="Trebuchet MS"/>
              </a:rPr>
              <a:t> remind you of something?</a:t>
            </a:r>
            <a:endParaRPr i="1" sz="2300">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300">
              <a:solidFill>
                <a:srgbClr val="FF0000"/>
              </a:solidFill>
              <a:latin typeface="Trebuchet MS"/>
              <a:ea typeface="Trebuchet MS"/>
              <a:cs typeface="Trebuchet MS"/>
              <a:sym typeface="Trebuchet MS"/>
            </a:endParaRPr>
          </a:p>
          <a:p>
            <a:pPr indent="0" lvl="0" marL="0" rtl="0" algn="ctr">
              <a:spcBef>
                <a:spcPts val="0"/>
              </a:spcBef>
              <a:spcAft>
                <a:spcPts val="0"/>
              </a:spcAft>
              <a:buNone/>
            </a:pPr>
            <a:r>
              <a:rPr i="1" lang="en" sz="2300">
                <a:solidFill>
                  <a:srgbClr val="0000FF"/>
                </a:solidFill>
                <a:latin typeface="Trebuchet MS"/>
                <a:ea typeface="Trebuchet MS"/>
                <a:cs typeface="Trebuchet MS"/>
                <a:sym typeface="Trebuchet MS"/>
              </a:rPr>
              <a:t>The </a:t>
            </a:r>
            <a:r>
              <a:rPr i="1" lang="en" sz="2300">
                <a:solidFill>
                  <a:srgbClr val="FF0000"/>
                </a:solidFill>
                <a:latin typeface="Trebuchet MS"/>
                <a:ea typeface="Trebuchet MS"/>
                <a:cs typeface="Trebuchet MS"/>
                <a:sym typeface="Trebuchet MS"/>
              </a:rPr>
              <a:t>Shared Variable</a:t>
            </a:r>
            <a:r>
              <a:rPr i="1" lang="en" sz="2300">
                <a:solidFill>
                  <a:srgbClr val="0000FF"/>
                </a:solidFill>
                <a:latin typeface="Trebuchet MS"/>
                <a:ea typeface="Trebuchet MS"/>
                <a:cs typeface="Trebuchet MS"/>
                <a:sym typeface="Trebuchet MS"/>
              </a:rPr>
              <a:t> has to be protected.</a:t>
            </a:r>
            <a:endParaRPr i="1" sz="2300">
              <a:solidFill>
                <a:srgbClr val="0000FF"/>
              </a:solidFill>
              <a:latin typeface="Trebuchet MS"/>
              <a:ea typeface="Trebuchet MS"/>
              <a:cs typeface="Trebuchet MS"/>
              <a:sym typeface="Trebuchet M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7"/>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59" name="Google Shape;559;p87"/>
          <p:cNvSpPr txBox="1"/>
          <p:nvPr/>
        </p:nvSpPr>
        <p:spPr>
          <a:xfrm>
            <a:off x="341250" y="1282425"/>
            <a:ext cx="8461500" cy="243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300">
                <a:solidFill>
                  <a:srgbClr val="0000FF"/>
                </a:solidFill>
                <a:latin typeface="Trebuchet MS"/>
                <a:ea typeface="Trebuchet MS"/>
                <a:cs typeface="Trebuchet MS"/>
                <a:sym typeface="Trebuchet MS"/>
              </a:rPr>
              <a:t>Does the </a:t>
            </a:r>
            <a:r>
              <a:rPr i="1" lang="en" sz="2300">
                <a:solidFill>
                  <a:srgbClr val="FF0000"/>
                </a:solidFill>
                <a:latin typeface="Trebuchet MS"/>
                <a:ea typeface="Trebuchet MS"/>
                <a:cs typeface="Trebuchet MS"/>
                <a:sym typeface="Trebuchet MS"/>
              </a:rPr>
              <a:t>Shared Variable/Location</a:t>
            </a:r>
            <a:r>
              <a:rPr i="1" lang="en" sz="2300">
                <a:solidFill>
                  <a:srgbClr val="0000FF"/>
                </a:solidFill>
                <a:latin typeface="Trebuchet MS"/>
                <a:ea typeface="Trebuchet MS"/>
                <a:cs typeface="Trebuchet MS"/>
                <a:sym typeface="Trebuchet MS"/>
              </a:rPr>
              <a:t> remind you of something?</a:t>
            </a:r>
            <a:endParaRPr i="1" sz="2300">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300">
              <a:solidFill>
                <a:srgbClr val="FF0000"/>
              </a:solidFill>
              <a:latin typeface="Trebuchet MS"/>
              <a:ea typeface="Trebuchet MS"/>
              <a:cs typeface="Trebuchet MS"/>
              <a:sym typeface="Trebuchet MS"/>
            </a:endParaRPr>
          </a:p>
          <a:p>
            <a:pPr indent="0" lvl="0" marL="0" rtl="0" algn="ctr">
              <a:spcBef>
                <a:spcPts val="0"/>
              </a:spcBef>
              <a:spcAft>
                <a:spcPts val="0"/>
              </a:spcAft>
              <a:buNone/>
            </a:pPr>
            <a:r>
              <a:rPr i="1" lang="en" sz="2300">
                <a:solidFill>
                  <a:srgbClr val="0000FF"/>
                </a:solidFill>
                <a:latin typeface="Trebuchet MS"/>
                <a:ea typeface="Trebuchet MS"/>
                <a:cs typeface="Trebuchet MS"/>
                <a:sym typeface="Trebuchet MS"/>
              </a:rPr>
              <a:t>The </a:t>
            </a:r>
            <a:r>
              <a:rPr i="1" lang="en" sz="2300">
                <a:solidFill>
                  <a:srgbClr val="FF0000"/>
                </a:solidFill>
                <a:latin typeface="Trebuchet MS"/>
                <a:ea typeface="Trebuchet MS"/>
                <a:cs typeface="Trebuchet MS"/>
                <a:sym typeface="Trebuchet MS"/>
              </a:rPr>
              <a:t>Shared Variable</a:t>
            </a:r>
            <a:r>
              <a:rPr i="1" lang="en" sz="2300">
                <a:solidFill>
                  <a:srgbClr val="0000FF"/>
                </a:solidFill>
                <a:latin typeface="Trebuchet MS"/>
                <a:ea typeface="Trebuchet MS"/>
                <a:cs typeface="Trebuchet MS"/>
                <a:sym typeface="Trebuchet MS"/>
              </a:rPr>
              <a:t> has to be protected.</a:t>
            </a:r>
            <a:endParaRPr i="1" sz="2300">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300">
              <a:solidFill>
                <a:srgbClr val="0000FF"/>
              </a:solidFill>
              <a:latin typeface="Trebuchet MS"/>
              <a:ea typeface="Trebuchet MS"/>
              <a:cs typeface="Trebuchet MS"/>
              <a:sym typeface="Trebuchet MS"/>
            </a:endParaRPr>
          </a:p>
          <a:p>
            <a:pPr indent="0" lvl="0" marL="0" rtl="0" algn="ctr">
              <a:spcBef>
                <a:spcPts val="0"/>
              </a:spcBef>
              <a:spcAft>
                <a:spcPts val="0"/>
              </a:spcAft>
              <a:buNone/>
            </a:pPr>
            <a:r>
              <a:rPr i="1" lang="en" sz="2300">
                <a:solidFill>
                  <a:srgbClr val="0000FF"/>
                </a:solidFill>
                <a:latin typeface="Trebuchet MS"/>
                <a:ea typeface="Trebuchet MS"/>
                <a:cs typeface="Trebuchet MS"/>
                <a:sym typeface="Trebuchet MS"/>
              </a:rPr>
              <a:t>It’s a </a:t>
            </a:r>
            <a:r>
              <a:rPr i="1" lang="en" sz="2300">
                <a:solidFill>
                  <a:srgbClr val="FF0000"/>
                </a:solidFill>
                <a:latin typeface="Trebuchet MS"/>
                <a:ea typeface="Trebuchet MS"/>
                <a:cs typeface="Trebuchet MS"/>
                <a:sym typeface="Trebuchet MS"/>
              </a:rPr>
              <a:t>standard critical section problem</a:t>
            </a:r>
            <a:r>
              <a:rPr i="1" lang="en" sz="2300">
                <a:solidFill>
                  <a:srgbClr val="0000FF"/>
                </a:solidFill>
                <a:latin typeface="Trebuchet MS"/>
                <a:ea typeface="Trebuchet MS"/>
                <a:cs typeface="Trebuchet MS"/>
                <a:sym typeface="Trebuchet MS"/>
              </a:rPr>
              <a:t> that needs Synchronisation to solve. </a:t>
            </a:r>
            <a:endParaRPr i="1" sz="2300">
              <a:solidFill>
                <a:srgbClr val="0000FF"/>
              </a:solidFill>
              <a:latin typeface="Trebuchet MS"/>
              <a:ea typeface="Trebuchet MS"/>
              <a:cs typeface="Trebuchet MS"/>
              <a:sym typeface="Trebuchet M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8"/>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65" name="Google Shape;565;p88"/>
          <p:cNvSpPr txBox="1"/>
          <p:nvPr/>
        </p:nvSpPr>
        <p:spPr>
          <a:xfrm>
            <a:off x="776350" y="1911125"/>
            <a:ext cx="7197300" cy="10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a:solidFill>
                  <a:srgbClr val="0000FF"/>
                </a:solidFill>
                <a:latin typeface="Trebuchet MS"/>
                <a:ea typeface="Trebuchet MS"/>
                <a:cs typeface="Trebuchet MS"/>
                <a:sym typeface="Trebuchet MS"/>
              </a:rPr>
              <a:t>Can someone to suggest possible solutions to the Producer-Consumer Problem?</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9"/>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71" name="Google Shape;571;p89"/>
          <p:cNvSpPr txBox="1"/>
          <p:nvPr/>
        </p:nvSpPr>
        <p:spPr>
          <a:xfrm>
            <a:off x="600825" y="1756800"/>
            <a:ext cx="7767900" cy="13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a:solidFill>
                  <a:srgbClr val="0000FF"/>
                </a:solidFill>
                <a:latin typeface="Trebuchet MS"/>
                <a:ea typeface="Trebuchet MS"/>
                <a:cs typeface="Trebuchet MS"/>
                <a:sym typeface="Trebuchet MS"/>
              </a:rPr>
              <a:t>Producer Consumer Problem is present all around us. Wherever you see Queues, there is potentially a Producer Consumer Problem! </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90"/>
          <p:cNvPicPr preferRelativeResize="0"/>
          <p:nvPr/>
        </p:nvPicPr>
        <p:blipFill>
          <a:blip r:embed="rId3">
            <a:alphaModFix/>
          </a:blip>
          <a:stretch>
            <a:fillRect/>
          </a:stretch>
        </p:blipFill>
        <p:spPr>
          <a:xfrm>
            <a:off x="2636425" y="327925"/>
            <a:ext cx="4059925" cy="3849300"/>
          </a:xfrm>
          <a:prstGeom prst="rect">
            <a:avLst/>
          </a:prstGeom>
          <a:noFill/>
          <a:ln>
            <a:noFill/>
          </a:ln>
        </p:spPr>
      </p:pic>
      <p:sp>
        <p:nvSpPr>
          <p:cNvPr id="577" name="Google Shape;577;p90"/>
          <p:cNvSpPr txBox="1"/>
          <p:nvPr/>
        </p:nvSpPr>
        <p:spPr>
          <a:xfrm>
            <a:off x="1671625" y="4387875"/>
            <a:ext cx="6319800" cy="50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800">
                <a:solidFill>
                  <a:srgbClr val="0000FF"/>
                </a:solidFill>
                <a:latin typeface="Trebuchet MS"/>
                <a:ea typeface="Trebuchet MS"/>
                <a:cs typeface="Trebuchet MS"/>
                <a:sym typeface="Trebuchet MS"/>
              </a:rPr>
              <a:t>Shall we take a 5-mins break?</a:t>
            </a:r>
            <a:endParaRPr i="1" sz="1800">
              <a:solidFill>
                <a:srgbClr val="0000FF"/>
              </a:solidFill>
              <a:latin typeface="Trebuchet MS"/>
              <a:ea typeface="Trebuchet MS"/>
              <a:cs typeface="Trebuchet MS"/>
              <a:sym typeface="Trebuchet M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1"/>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83" name="Google Shape;583;p91"/>
          <p:cNvSpPr txBox="1"/>
          <p:nvPr/>
        </p:nvSpPr>
        <p:spPr>
          <a:xfrm>
            <a:off x="600825" y="1756800"/>
            <a:ext cx="7767900" cy="13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a:solidFill>
                  <a:srgbClr val="0000FF"/>
                </a:solidFill>
                <a:latin typeface="Trebuchet MS"/>
                <a:ea typeface="Trebuchet MS"/>
                <a:cs typeface="Trebuchet MS"/>
                <a:sym typeface="Trebuchet MS"/>
              </a:rPr>
              <a:t>Short Detour: </a:t>
            </a:r>
            <a:r>
              <a:rPr i="1" lang="en" sz="2400" u="sng">
                <a:solidFill>
                  <a:schemeClr val="hlink"/>
                </a:solidFill>
                <a:latin typeface="Trebuchet MS"/>
                <a:ea typeface="Trebuchet MS"/>
                <a:cs typeface="Trebuchet MS"/>
                <a:sym typeface="Trebuchet MS"/>
                <a:hlinkClick r:id="rId3"/>
              </a:rPr>
              <a:t>Queueing Theory</a:t>
            </a:r>
            <a:endParaRPr i="1" sz="2400">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a:solidFill>
                <a:srgbClr val="0000FF"/>
              </a:solidFill>
              <a:latin typeface="Trebuchet MS"/>
              <a:ea typeface="Trebuchet MS"/>
              <a:cs typeface="Trebuchet MS"/>
              <a:sym typeface="Trebuchet MS"/>
            </a:endParaRPr>
          </a:p>
          <a:p>
            <a:pPr indent="0" lvl="0" marL="0" rtl="0" algn="ctr">
              <a:spcBef>
                <a:spcPts val="0"/>
              </a:spcBef>
              <a:spcAft>
                <a:spcPts val="0"/>
              </a:spcAft>
              <a:buNone/>
            </a:pPr>
            <a:r>
              <a:rPr i="1" lang="en" sz="2400" u="sng">
                <a:solidFill>
                  <a:schemeClr val="hlink"/>
                </a:solidFill>
                <a:latin typeface="Trebuchet MS"/>
                <a:ea typeface="Trebuchet MS"/>
                <a:cs typeface="Trebuchet MS"/>
                <a:sym typeface="Trebuchet MS"/>
                <a:hlinkClick r:id="rId4"/>
              </a:rPr>
              <a:t>Little’s Law</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101" name="Google Shape;101;p20"/>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Communication Models</a:t>
            </a:r>
            <a:endParaRPr sz="2000">
              <a:latin typeface="Trebuchet MS"/>
              <a:ea typeface="Trebuchet MS"/>
              <a:cs typeface="Trebuchet MS"/>
              <a:sym typeface="Trebuchet MS"/>
            </a:endParaRPr>
          </a:p>
        </p:txBody>
      </p:sp>
      <p:sp>
        <p:nvSpPr>
          <p:cNvPr id="102" name="Google Shape;102;p20"/>
          <p:cNvSpPr txBox="1"/>
          <p:nvPr/>
        </p:nvSpPr>
        <p:spPr>
          <a:xfrm>
            <a:off x="328200" y="666275"/>
            <a:ext cx="8487600" cy="4239300"/>
          </a:xfrm>
          <a:prstGeom prst="rect">
            <a:avLst/>
          </a:prstGeom>
          <a:solidFill>
            <a:srgbClr val="D0E0E3"/>
          </a:solid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FF"/>
              </a:buClr>
              <a:buSzPts val="1400"/>
              <a:buFont typeface="Trebuchet MS"/>
              <a:buChar char="●"/>
            </a:pPr>
            <a:r>
              <a:rPr b="1" i="1" lang="en">
                <a:solidFill>
                  <a:srgbClr val="0000FF"/>
                </a:solidFill>
                <a:latin typeface="Trebuchet MS"/>
                <a:ea typeface="Trebuchet MS"/>
                <a:cs typeface="Trebuchet MS"/>
                <a:sym typeface="Trebuchet MS"/>
              </a:rPr>
              <a:t>Blocking &amp;&amp; Non-Blocking (Examples)</a:t>
            </a:r>
            <a:endParaRPr b="1" i="1">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Char char="●"/>
            </a:pPr>
            <a:r>
              <a:rPr b="1" i="1" lang="en">
                <a:solidFill>
                  <a:srgbClr val="0000FF"/>
                </a:solidFill>
                <a:latin typeface="Trebuchet MS"/>
                <a:ea typeface="Trebuchet MS"/>
                <a:cs typeface="Trebuchet MS"/>
                <a:sym typeface="Trebuchet MS"/>
              </a:rPr>
              <a:t>Blocking</a:t>
            </a:r>
            <a:r>
              <a:rPr i="1" lang="en">
                <a:solidFill>
                  <a:srgbClr val="0000FF"/>
                </a:solidFill>
                <a:latin typeface="Trebuchet MS"/>
                <a:ea typeface="Trebuchet MS"/>
                <a:cs typeface="Trebuchet MS"/>
                <a:sym typeface="Trebuchet MS"/>
              </a:rPr>
              <a:t> is considered </a:t>
            </a:r>
            <a:r>
              <a:rPr b="1" i="1" lang="en">
                <a:solidFill>
                  <a:srgbClr val="0000FF"/>
                </a:solidFill>
                <a:latin typeface="Trebuchet MS"/>
                <a:ea typeface="Trebuchet MS"/>
                <a:cs typeface="Trebuchet MS"/>
                <a:sym typeface="Trebuchet MS"/>
              </a:rPr>
              <a:t>synchronous</a:t>
            </a:r>
            <a:endParaRPr b="1" i="1">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0000FF"/>
              </a:buClr>
              <a:buSzPts val="1400"/>
              <a:buChar char="●"/>
            </a:pPr>
            <a:r>
              <a:rPr b="1" lang="en">
                <a:solidFill>
                  <a:srgbClr val="0000FF"/>
                </a:solidFill>
                <a:latin typeface="Trebuchet MS"/>
                <a:ea typeface="Trebuchet MS"/>
                <a:cs typeface="Trebuchet MS"/>
                <a:sym typeface="Trebuchet MS"/>
              </a:rPr>
              <a:t>Blocking send </a:t>
            </a:r>
            <a:r>
              <a:rPr lang="en">
                <a:solidFill>
                  <a:srgbClr val="0000FF"/>
                </a:solidFill>
                <a:latin typeface="Trebuchet MS"/>
                <a:ea typeface="Trebuchet MS"/>
                <a:cs typeface="Trebuchet MS"/>
                <a:sym typeface="Trebuchet MS"/>
              </a:rPr>
              <a:t>--</a:t>
            </a:r>
            <a:r>
              <a:rPr b="1" lang="en">
                <a:solidFill>
                  <a:srgbClr val="0000FF"/>
                </a:solidFill>
                <a:latin typeface="Trebuchet MS"/>
                <a:ea typeface="Trebuchet MS"/>
                <a:cs typeface="Trebuchet MS"/>
                <a:sym typeface="Trebuchet MS"/>
              </a:rPr>
              <a:t> </a:t>
            </a:r>
            <a:r>
              <a:rPr lang="en">
                <a:solidFill>
                  <a:srgbClr val="0000FF"/>
                </a:solidFill>
                <a:latin typeface="Trebuchet MS"/>
                <a:ea typeface="Trebuchet MS"/>
                <a:cs typeface="Trebuchet MS"/>
                <a:sym typeface="Trebuchet MS"/>
              </a:rPr>
              <a:t>the sender is blocked until the message is received</a:t>
            </a:r>
            <a:endParaRPr>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0000FF"/>
              </a:buClr>
              <a:buSzPts val="1400"/>
              <a:buChar char="●"/>
            </a:pPr>
            <a:r>
              <a:rPr b="1" lang="en">
                <a:solidFill>
                  <a:srgbClr val="0000FF"/>
                </a:solidFill>
                <a:latin typeface="Trebuchet MS"/>
                <a:ea typeface="Trebuchet MS"/>
                <a:cs typeface="Trebuchet MS"/>
                <a:sym typeface="Trebuchet MS"/>
              </a:rPr>
              <a:t>Blocking receive </a:t>
            </a:r>
            <a:r>
              <a:rPr lang="en">
                <a:solidFill>
                  <a:srgbClr val="0000FF"/>
                </a:solidFill>
                <a:latin typeface="Trebuchet MS"/>
                <a:ea typeface="Trebuchet MS"/>
                <a:cs typeface="Trebuchet MS"/>
                <a:sym typeface="Trebuchet MS"/>
              </a:rPr>
              <a:t>--</a:t>
            </a:r>
            <a:r>
              <a:rPr b="1" lang="en">
                <a:solidFill>
                  <a:srgbClr val="0000FF"/>
                </a:solidFill>
                <a:latin typeface="Trebuchet MS"/>
                <a:ea typeface="Trebuchet MS"/>
                <a:cs typeface="Trebuchet MS"/>
                <a:sym typeface="Trebuchet MS"/>
              </a:rPr>
              <a:t> </a:t>
            </a:r>
            <a:r>
              <a:rPr lang="en">
                <a:solidFill>
                  <a:srgbClr val="0000FF"/>
                </a:solidFill>
                <a:latin typeface="Trebuchet MS"/>
                <a:ea typeface="Trebuchet MS"/>
                <a:cs typeface="Trebuchet MS"/>
                <a:sym typeface="Trebuchet MS"/>
              </a:rPr>
              <a:t>the receiver is  blocked until a message is available</a:t>
            </a:r>
            <a:endParaRPr>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Char char="●"/>
            </a:pPr>
            <a:r>
              <a:rPr b="1" i="1" lang="en">
                <a:solidFill>
                  <a:srgbClr val="0000FF"/>
                </a:solidFill>
                <a:latin typeface="Trebuchet MS"/>
                <a:ea typeface="Trebuchet MS"/>
                <a:cs typeface="Trebuchet MS"/>
                <a:sym typeface="Trebuchet MS"/>
              </a:rPr>
              <a:t>Non-blocking</a:t>
            </a:r>
            <a:r>
              <a:rPr i="1" lang="en">
                <a:solidFill>
                  <a:srgbClr val="0000FF"/>
                </a:solidFill>
                <a:latin typeface="Trebuchet MS"/>
                <a:ea typeface="Trebuchet MS"/>
                <a:cs typeface="Trebuchet MS"/>
                <a:sym typeface="Trebuchet MS"/>
              </a:rPr>
              <a:t> is considered </a:t>
            </a:r>
            <a:r>
              <a:rPr b="1" i="1" lang="en">
                <a:solidFill>
                  <a:srgbClr val="0000FF"/>
                </a:solidFill>
                <a:latin typeface="Trebuchet MS"/>
                <a:ea typeface="Trebuchet MS"/>
                <a:cs typeface="Trebuchet MS"/>
                <a:sym typeface="Trebuchet MS"/>
              </a:rPr>
              <a:t>asynchronous</a:t>
            </a:r>
            <a:endParaRPr b="1" i="1">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0000FF"/>
              </a:buClr>
              <a:buSzPts val="1400"/>
              <a:buChar char="●"/>
            </a:pPr>
            <a:r>
              <a:rPr b="1" lang="en">
                <a:solidFill>
                  <a:srgbClr val="0000FF"/>
                </a:solidFill>
                <a:latin typeface="Trebuchet MS"/>
                <a:ea typeface="Trebuchet MS"/>
                <a:cs typeface="Trebuchet MS"/>
                <a:sym typeface="Trebuchet MS"/>
              </a:rPr>
              <a:t>Non-blocking send</a:t>
            </a:r>
            <a:r>
              <a:rPr lang="en">
                <a:solidFill>
                  <a:srgbClr val="0000FF"/>
                </a:solidFill>
                <a:latin typeface="Trebuchet MS"/>
                <a:ea typeface="Trebuchet MS"/>
                <a:cs typeface="Trebuchet MS"/>
                <a:sym typeface="Trebuchet MS"/>
              </a:rPr>
              <a:t> -- the sender sends the message and continue</a:t>
            </a:r>
            <a:endParaRPr>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0000FF"/>
              </a:buClr>
              <a:buSzPts val="1400"/>
              <a:buChar char="●"/>
            </a:pPr>
            <a:r>
              <a:rPr b="1" lang="en">
                <a:solidFill>
                  <a:srgbClr val="0000FF"/>
                </a:solidFill>
                <a:latin typeface="Trebuchet MS"/>
                <a:ea typeface="Trebuchet MS"/>
                <a:cs typeface="Trebuchet MS"/>
                <a:sym typeface="Trebuchet MS"/>
              </a:rPr>
              <a:t>Non-blocking receive</a:t>
            </a:r>
            <a:r>
              <a:rPr lang="en">
                <a:solidFill>
                  <a:srgbClr val="0000FF"/>
                </a:solidFill>
                <a:latin typeface="Trebuchet MS"/>
                <a:ea typeface="Trebuchet MS"/>
                <a:cs typeface="Trebuchet MS"/>
                <a:sym typeface="Trebuchet MS"/>
              </a:rPr>
              <a:t> -- the receiver receives:</a:t>
            </a:r>
            <a:endParaRPr>
              <a:solidFill>
                <a:srgbClr val="0000FF"/>
              </a:solidFill>
              <a:latin typeface="Trebuchet MS"/>
              <a:ea typeface="Trebuchet MS"/>
              <a:cs typeface="Trebuchet MS"/>
              <a:sym typeface="Trebuchet MS"/>
            </a:endParaRPr>
          </a:p>
          <a:p>
            <a:pPr indent="-317500" lvl="2" marL="1371600" rtl="0" algn="l">
              <a:lnSpc>
                <a:spcPct val="115000"/>
              </a:lnSpc>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A valid message,  or </a:t>
            </a:r>
            <a:endParaRPr>
              <a:solidFill>
                <a:srgbClr val="0000FF"/>
              </a:solidFill>
              <a:latin typeface="Trebuchet MS"/>
              <a:ea typeface="Trebuchet MS"/>
              <a:cs typeface="Trebuchet MS"/>
              <a:sym typeface="Trebuchet MS"/>
            </a:endParaRPr>
          </a:p>
          <a:p>
            <a:pPr indent="-317500" lvl="2" marL="1371600" rtl="0" algn="l">
              <a:lnSpc>
                <a:spcPct val="115000"/>
              </a:lnSpc>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Null message</a:t>
            </a:r>
            <a:endParaRPr>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b="1" i="1" lang="en">
                <a:solidFill>
                  <a:srgbClr val="0000FF"/>
                </a:solidFill>
                <a:latin typeface="Trebuchet MS"/>
                <a:ea typeface="Trebuchet MS"/>
                <a:cs typeface="Trebuchet MS"/>
                <a:sym typeface="Trebuchet MS"/>
              </a:rPr>
              <a:t>Different combinations possible</a:t>
            </a:r>
            <a:endParaRPr b="1" i="1">
              <a:solidFill>
                <a:srgbClr val="0000FF"/>
              </a:solidFill>
              <a:latin typeface="Trebuchet MS"/>
              <a:ea typeface="Trebuchet MS"/>
              <a:cs typeface="Trebuchet MS"/>
              <a:sym typeface="Trebuchet MS"/>
            </a:endParaRPr>
          </a:p>
          <a:p>
            <a:pPr indent="-317500" lvl="1" marL="914400" rtl="0" algn="l">
              <a:lnSpc>
                <a:spcPct val="115000"/>
              </a:lnSpc>
              <a:spcBef>
                <a:spcPts val="1200"/>
              </a:spcBef>
              <a:spcAft>
                <a:spcPts val="0"/>
              </a:spcAft>
              <a:buClr>
                <a:srgbClr val="0000FF"/>
              </a:buClr>
              <a:buSzPts val="1400"/>
              <a:buChar char="●"/>
            </a:pPr>
            <a:r>
              <a:rPr lang="en">
                <a:solidFill>
                  <a:srgbClr val="0000FF"/>
                </a:solidFill>
                <a:latin typeface="Trebuchet MS"/>
                <a:ea typeface="Trebuchet MS"/>
                <a:cs typeface="Trebuchet MS"/>
                <a:sym typeface="Trebuchet MS"/>
              </a:rPr>
              <a:t>If both send and receive are blocking, we have a </a:t>
            </a:r>
            <a:r>
              <a:rPr b="1" lang="en">
                <a:solidFill>
                  <a:srgbClr val="0000FF"/>
                </a:solidFill>
                <a:latin typeface="Trebuchet MS"/>
                <a:ea typeface="Trebuchet MS"/>
                <a:cs typeface="Trebuchet MS"/>
                <a:sym typeface="Trebuchet MS"/>
              </a:rPr>
              <a:t>rendezvous</a:t>
            </a:r>
            <a:endParaRPr b="1">
              <a:solidFill>
                <a:srgbClr val="0000FF"/>
              </a:solidFill>
              <a:latin typeface="Trebuchet MS"/>
              <a:ea typeface="Trebuchet MS"/>
              <a:cs typeface="Trebuchet MS"/>
              <a:sym typeface="Trebuchet MS"/>
            </a:endParaRPr>
          </a:p>
          <a:p>
            <a:pPr indent="0" lvl="0" marL="0" rtl="0" algn="l">
              <a:lnSpc>
                <a:spcPct val="115000"/>
              </a:lnSpc>
              <a:spcBef>
                <a:spcPts val="1200"/>
              </a:spcBef>
              <a:spcAft>
                <a:spcPts val="0"/>
              </a:spcAft>
              <a:buNone/>
            </a:pPr>
            <a:r>
              <a:t/>
            </a:r>
            <a:endParaRPr sz="1350">
              <a:solidFill>
                <a:srgbClr val="0000FF"/>
              </a:solidFill>
              <a:latin typeface="Trebuchet MS"/>
              <a:ea typeface="Trebuchet MS"/>
              <a:cs typeface="Trebuchet MS"/>
              <a:sym typeface="Trebuchet MS"/>
            </a:endParaRPr>
          </a:p>
          <a:p>
            <a:pPr indent="0" lvl="0" marL="0" rtl="0" algn="l">
              <a:spcBef>
                <a:spcPts val="1000"/>
              </a:spcBef>
              <a:spcAft>
                <a:spcPts val="1000"/>
              </a:spcAft>
              <a:buNone/>
            </a:pPr>
            <a:r>
              <a:t/>
            </a:r>
            <a:endParaRPr>
              <a:solidFill>
                <a:srgbClr val="0000FF"/>
              </a:solidFill>
              <a:latin typeface="Trebuchet MS"/>
              <a:ea typeface="Trebuchet MS"/>
              <a:cs typeface="Trebuchet MS"/>
              <a:sym typeface="Trebuchet M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2"/>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89" name="Google Shape;589;p92"/>
          <p:cNvSpPr txBox="1"/>
          <p:nvPr/>
        </p:nvSpPr>
        <p:spPr>
          <a:xfrm>
            <a:off x="600825" y="2114550"/>
            <a:ext cx="7767900" cy="6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a:solidFill>
                  <a:srgbClr val="0000FF"/>
                </a:solidFill>
                <a:latin typeface="Trebuchet MS"/>
                <a:ea typeface="Trebuchet MS"/>
                <a:cs typeface="Trebuchet MS"/>
                <a:sym typeface="Trebuchet MS"/>
              </a:rPr>
              <a:t>Advanced Synchronisation Problems</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3"/>
          <p:cNvSpPr txBox="1"/>
          <p:nvPr/>
        </p:nvSpPr>
        <p:spPr>
          <a:xfrm>
            <a:off x="195850" y="903275"/>
            <a:ext cx="8673300" cy="403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Bounded-Buffer Problem/Producer Consumer Problem</a:t>
            </a:r>
            <a:endParaRPr i="1" sz="1600">
              <a:solidFill>
                <a:srgbClr val="0000FF"/>
              </a:solidFill>
              <a:latin typeface="Trebuchet MS"/>
              <a:ea typeface="Trebuchet MS"/>
              <a:cs typeface="Trebuchet MS"/>
              <a:sym typeface="Trebuchet MS"/>
            </a:endParaRPr>
          </a:p>
          <a:p>
            <a:pPr indent="-330200" lvl="0" marL="457200" rtl="0" algn="l">
              <a:lnSpc>
                <a:spcPct val="115000"/>
              </a:lnSpc>
              <a:spcBef>
                <a:spcPts val="100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Readers and Writers Problem</a:t>
            </a:r>
            <a:endParaRPr i="1" sz="1600">
              <a:solidFill>
                <a:srgbClr val="0000FF"/>
              </a:solidFill>
              <a:latin typeface="Trebuchet MS"/>
              <a:ea typeface="Trebuchet MS"/>
              <a:cs typeface="Trebuchet MS"/>
              <a:sym typeface="Trebuchet MS"/>
            </a:endParaRPr>
          </a:p>
          <a:p>
            <a:pPr indent="-330200" lvl="0" marL="457200" rtl="0" algn="l">
              <a:lnSpc>
                <a:spcPct val="115000"/>
              </a:lnSpc>
              <a:spcBef>
                <a:spcPts val="1200"/>
              </a:spcBef>
              <a:spcAft>
                <a:spcPts val="100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Dining-Philosophers Problem</a:t>
            </a:r>
            <a:endParaRPr i="1" sz="1600">
              <a:solidFill>
                <a:srgbClr val="0000FF"/>
              </a:solidFill>
              <a:latin typeface="Trebuchet MS"/>
              <a:ea typeface="Trebuchet MS"/>
              <a:cs typeface="Trebuchet MS"/>
              <a:sym typeface="Trebuchet MS"/>
            </a:endParaRPr>
          </a:p>
        </p:txBody>
      </p:sp>
      <p:sp>
        <p:nvSpPr>
          <p:cNvPr id="595" name="Google Shape;595;p93"/>
          <p:cNvSpPr txBox="1"/>
          <p:nvPr/>
        </p:nvSpPr>
        <p:spPr>
          <a:xfrm>
            <a:off x="195850" y="183525"/>
            <a:ext cx="7767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FF"/>
                </a:solidFill>
                <a:latin typeface="Trebuchet MS"/>
                <a:ea typeface="Trebuchet MS"/>
                <a:cs typeface="Trebuchet MS"/>
                <a:sym typeface="Trebuchet MS"/>
              </a:rPr>
              <a:t>Advanced Synchronisation Problems</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4"/>
          <p:cNvSpPr txBox="1"/>
          <p:nvPr/>
        </p:nvSpPr>
        <p:spPr>
          <a:xfrm>
            <a:off x="195850" y="903275"/>
            <a:ext cx="8673300" cy="403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rgbClr val="38761D"/>
              </a:buClr>
              <a:buSzPts val="1600"/>
              <a:buFont typeface="Trebuchet MS"/>
              <a:buChar char="●"/>
            </a:pPr>
            <a:r>
              <a:rPr i="1" lang="en" sz="1600">
                <a:solidFill>
                  <a:srgbClr val="38761D"/>
                </a:solidFill>
                <a:latin typeface="Trebuchet MS"/>
                <a:ea typeface="Trebuchet MS"/>
                <a:cs typeface="Trebuchet MS"/>
                <a:sym typeface="Trebuchet MS"/>
              </a:rPr>
              <a:t>Bounded-Buffer Problem/Producer Consumer Problem</a:t>
            </a:r>
            <a:endParaRPr i="1" sz="1600">
              <a:solidFill>
                <a:srgbClr val="38761D"/>
              </a:solidFill>
              <a:latin typeface="Trebuchet MS"/>
              <a:ea typeface="Trebuchet MS"/>
              <a:cs typeface="Trebuchet MS"/>
              <a:sym typeface="Trebuchet MS"/>
            </a:endParaRPr>
          </a:p>
          <a:p>
            <a:pPr indent="-330200" lvl="0" marL="457200" rtl="0" algn="l">
              <a:lnSpc>
                <a:spcPct val="115000"/>
              </a:lnSpc>
              <a:spcBef>
                <a:spcPts val="100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Readers and Writers Problem</a:t>
            </a:r>
            <a:endParaRPr i="1" sz="1600">
              <a:solidFill>
                <a:srgbClr val="0000FF"/>
              </a:solidFill>
              <a:latin typeface="Trebuchet MS"/>
              <a:ea typeface="Trebuchet MS"/>
              <a:cs typeface="Trebuchet MS"/>
              <a:sym typeface="Trebuchet MS"/>
            </a:endParaRPr>
          </a:p>
          <a:p>
            <a:pPr indent="-330200" lvl="0" marL="457200" rtl="0" algn="l">
              <a:lnSpc>
                <a:spcPct val="115000"/>
              </a:lnSpc>
              <a:spcBef>
                <a:spcPts val="1200"/>
              </a:spcBef>
              <a:spcAft>
                <a:spcPts val="100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Dining-Philosophers Problem</a:t>
            </a:r>
            <a:endParaRPr i="1" sz="1600">
              <a:solidFill>
                <a:srgbClr val="0000FF"/>
              </a:solidFill>
              <a:latin typeface="Trebuchet MS"/>
              <a:ea typeface="Trebuchet MS"/>
              <a:cs typeface="Trebuchet MS"/>
              <a:sym typeface="Trebuchet MS"/>
            </a:endParaRPr>
          </a:p>
        </p:txBody>
      </p:sp>
      <p:sp>
        <p:nvSpPr>
          <p:cNvPr id="601" name="Google Shape;601;p94"/>
          <p:cNvSpPr txBox="1"/>
          <p:nvPr/>
        </p:nvSpPr>
        <p:spPr>
          <a:xfrm>
            <a:off x="195850" y="183525"/>
            <a:ext cx="7767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FF"/>
                </a:solidFill>
                <a:latin typeface="Trebuchet MS"/>
                <a:ea typeface="Trebuchet MS"/>
                <a:cs typeface="Trebuchet MS"/>
                <a:sym typeface="Trebuchet MS"/>
              </a:rPr>
              <a:t>Advanced Synchronisation Problems</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5"/>
          <p:cNvSpPr txBox="1"/>
          <p:nvPr/>
        </p:nvSpPr>
        <p:spPr>
          <a:xfrm>
            <a:off x="195850" y="903275"/>
            <a:ext cx="8673300" cy="403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Bounded-Buffer Problem/Producer Consumer Problem</a:t>
            </a:r>
            <a:endParaRPr i="1" sz="1600">
              <a:solidFill>
                <a:srgbClr val="0000FF"/>
              </a:solidFill>
              <a:latin typeface="Trebuchet MS"/>
              <a:ea typeface="Trebuchet MS"/>
              <a:cs typeface="Trebuchet MS"/>
              <a:sym typeface="Trebuchet MS"/>
            </a:endParaRPr>
          </a:p>
          <a:p>
            <a:pPr indent="-330200" lvl="0" marL="457200" rtl="0" algn="l">
              <a:lnSpc>
                <a:spcPct val="115000"/>
              </a:lnSpc>
              <a:spcBef>
                <a:spcPts val="1000"/>
              </a:spcBef>
              <a:spcAft>
                <a:spcPts val="0"/>
              </a:spcAft>
              <a:buClr>
                <a:srgbClr val="FF0000"/>
              </a:buClr>
              <a:buSzPts val="1600"/>
              <a:buFont typeface="Trebuchet MS"/>
              <a:buChar char="●"/>
            </a:pPr>
            <a:r>
              <a:rPr i="1" lang="en" sz="1600">
                <a:solidFill>
                  <a:srgbClr val="FF0000"/>
                </a:solidFill>
                <a:latin typeface="Trebuchet MS"/>
                <a:ea typeface="Trebuchet MS"/>
                <a:cs typeface="Trebuchet MS"/>
                <a:sym typeface="Trebuchet MS"/>
              </a:rPr>
              <a:t>Readers and Writers Problem</a:t>
            </a:r>
            <a:endParaRPr i="1" sz="1600">
              <a:solidFill>
                <a:srgbClr val="FF0000"/>
              </a:solidFill>
              <a:latin typeface="Trebuchet MS"/>
              <a:ea typeface="Trebuchet MS"/>
              <a:cs typeface="Trebuchet MS"/>
              <a:sym typeface="Trebuchet MS"/>
            </a:endParaRPr>
          </a:p>
          <a:p>
            <a:pPr indent="-330200" lvl="0" marL="457200" rtl="0" algn="l">
              <a:lnSpc>
                <a:spcPct val="115000"/>
              </a:lnSpc>
              <a:spcBef>
                <a:spcPts val="1200"/>
              </a:spcBef>
              <a:spcAft>
                <a:spcPts val="100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Dining-Philosophers Problem</a:t>
            </a:r>
            <a:endParaRPr i="1" sz="1600">
              <a:solidFill>
                <a:srgbClr val="0000FF"/>
              </a:solidFill>
              <a:latin typeface="Trebuchet MS"/>
              <a:ea typeface="Trebuchet MS"/>
              <a:cs typeface="Trebuchet MS"/>
              <a:sym typeface="Trebuchet MS"/>
            </a:endParaRPr>
          </a:p>
        </p:txBody>
      </p:sp>
      <p:sp>
        <p:nvSpPr>
          <p:cNvPr id="607" name="Google Shape;607;p95"/>
          <p:cNvSpPr txBox="1"/>
          <p:nvPr/>
        </p:nvSpPr>
        <p:spPr>
          <a:xfrm>
            <a:off x="195850" y="183525"/>
            <a:ext cx="7767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FF"/>
                </a:solidFill>
                <a:latin typeface="Trebuchet MS"/>
                <a:ea typeface="Trebuchet MS"/>
                <a:cs typeface="Trebuchet MS"/>
                <a:sym typeface="Trebuchet MS"/>
              </a:rPr>
              <a:t>Advanced Synchronisation Problems</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6"/>
          <p:cNvSpPr txBox="1"/>
          <p:nvPr/>
        </p:nvSpPr>
        <p:spPr>
          <a:xfrm>
            <a:off x="235350" y="1939000"/>
            <a:ext cx="8673300" cy="54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i="1" lang="en" sz="2500">
                <a:solidFill>
                  <a:srgbClr val="0000FF"/>
                </a:solidFill>
                <a:latin typeface="Trebuchet MS"/>
                <a:ea typeface="Trebuchet MS"/>
                <a:cs typeface="Trebuchet MS"/>
                <a:sym typeface="Trebuchet MS"/>
              </a:rPr>
              <a:t>Readers and Writers Problem</a:t>
            </a:r>
            <a:endParaRPr i="1" sz="2500">
              <a:solidFill>
                <a:srgbClr val="0000FF"/>
              </a:solidFill>
              <a:latin typeface="Trebuchet MS"/>
              <a:ea typeface="Trebuchet MS"/>
              <a:cs typeface="Trebuchet MS"/>
              <a:sym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7"/>
          <p:cNvSpPr txBox="1"/>
          <p:nvPr/>
        </p:nvSpPr>
        <p:spPr>
          <a:xfrm>
            <a:off x="195850" y="903275"/>
            <a:ext cx="8673300" cy="2387400"/>
          </a:xfrm>
          <a:prstGeom prst="rect">
            <a:avLst/>
          </a:prstGeom>
          <a:solidFill>
            <a:srgbClr val="EFEFEF"/>
          </a:solid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FF"/>
              </a:buClr>
              <a:buSzPts val="1400"/>
              <a:buFont typeface="Trebuchet MS"/>
              <a:buChar char="●"/>
            </a:pPr>
            <a:r>
              <a:rPr i="1" lang="en">
                <a:solidFill>
                  <a:srgbClr val="0000FF"/>
                </a:solidFill>
                <a:latin typeface="Trebuchet MS"/>
                <a:ea typeface="Trebuchet MS"/>
                <a:cs typeface="Trebuchet MS"/>
                <a:sym typeface="Trebuchet MS"/>
              </a:rPr>
              <a:t>A data set is shared among a number of concurrent processes</a:t>
            </a:r>
            <a:endParaRPr i="1">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FF0000"/>
              </a:buClr>
              <a:buSzPts val="1400"/>
              <a:buChar char="●"/>
            </a:pPr>
            <a:r>
              <a:rPr i="1" lang="en">
                <a:solidFill>
                  <a:srgbClr val="FF0000"/>
                </a:solidFill>
                <a:latin typeface="Trebuchet MS"/>
                <a:ea typeface="Trebuchet MS"/>
                <a:cs typeface="Trebuchet MS"/>
                <a:sym typeface="Trebuchet MS"/>
              </a:rPr>
              <a:t>Readers – only read the data set; they do </a:t>
            </a:r>
            <a:r>
              <a:rPr b="1" i="1" lang="en">
                <a:solidFill>
                  <a:srgbClr val="FF0000"/>
                </a:solidFill>
                <a:latin typeface="Trebuchet MS"/>
                <a:ea typeface="Trebuchet MS"/>
                <a:cs typeface="Trebuchet MS"/>
                <a:sym typeface="Trebuchet MS"/>
              </a:rPr>
              <a:t>not </a:t>
            </a:r>
            <a:r>
              <a:rPr i="1" lang="en">
                <a:solidFill>
                  <a:srgbClr val="FF0000"/>
                </a:solidFill>
                <a:latin typeface="Trebuchet MS"/>
                <a:ea typeface="Trebuchet MS"/>
                <a:cs typeface="Trebuchet MS"/>
                <a:sym typeface="Trebuchet MS"/>
              </a:rPr>
              <a:t>perform any </a:t>
            </a:r>
            <a:r>
              <a:rPr b="1" i="1" lang="en" u="sng">
                <a:solidFill>
                  <a:srgbClr val="FF0000"/>
                </a:solidFill>
                <a:latin typeface="Trebuchet MS"/>
                <a:ea typeface="Trebuchet MS"/>
                <a:cs typeface="Trebuchet MS"/>
                <a:sym typeface="Trebuchet MS"/>
              </a:rPr>
              <a:t>updates</a:t>
            </a:r>
            <a:endParaRPr b="1" i="1" u="sng">
              <a:solidFill>
                <a:srgbClr val="FF0000"/>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FF0000"/>
              </a:buClr>
              <a:buSzPts val="1400"/>
              <a:buFont typeface="Trebuchet MS"/>
              <a:buChar char="●"/>
            </a:pPr>
            <a:r>
              <a:rPr i="1" lang="en">
                <a:solidFill>
                  <a:srgbClr val="FF0000"/>
                </a:solidFill>
                <a:latin typeface="Trebuchet MS"/>
                <a:ea typeface="Trebuchet MS"/>
                <a:cs typeface="Trebuchet MS"/>
                <a:sym typeface="Trebuchet MS"/>
              </a:rPr>
              <a:t>Writers   – can both read and write</a:t>
            </a:r>
            <a:endParaRPr i="1">
              <a:solidFill>
                <a:srgbClr val="FF0000"/>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i="1" lang="en">
                <a:solidFill>
                  <a:srgbClr val="0000FF"/>
                </a:solidFill>
                <a:latin typeface="Trebuchet MS"/>
                <a:ea typeface="Trebuchet MS"/>
                <a:cs typeface="Trebuchet MS"/>
                <a:sym typeface="Trebuchet MS"/>
              </a:rPr>
              <a:t>Problem – allow multiple readers to read at the same time</a:t>
            </a:r>
            <a:endParaRPr i="1">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FF0000"/>
              </a:buClr>
              <a:buSzPts val="1400"/>
              <a:buFont typeface="Trebuchet MS"/>
              <a:buChar char="●"/>
            </a:pPr>
            <a:r>
              <a:rPr i="1" lang="en">
                <a:solidFill>
                  <a:srgbClr val="FF0000"/>
                </a:solidFill>
                <a:latin typeface="Trebuchet MS"/>
                <a:ea typeface="Trebuchet MS"/>
                <a:cs typeface="Trebuchet MS"/>
                <a:sym typeface="Trebuchet MS"/>
              </a:rPr>
              <a:t>Only one single writer can access the shared data at the same time</a:t>
            </a:r>
            <a:endParaRPr i="1">
              <a:solidFill>
                <a:srgbClr val="FF0000"/>
              </a:solidFill>
              <a:latin typeface="Trebuchet MS"/>
              <a:ea typeface="Trebuchet MS"/>
              <a:cs typeface="Trebuchet MS"/>
              <a:sym typeface="Trebuchet MS"/>
            </a:endParaRPr>
          </a:p>
          <a:p>
            <a:pPr indent="-317500" lvl="0" marL="457200" rtl="0" algn="l">
              <a:lnSpc>
                <a:spcPct val="115000"/>
              </a:lnSpc>
              <a:spcBef>
                <a:spcPts val="1000"/>
              </a:spcBef>
              <a:spcAft>
                <a:spcPts val="1000"/>
              </a:spcAft>
              <a:buClr>
                <a:srgbClr val="0000FF"/>
              </a:buClr>
              <a:buSzPts val="1400"/>
              <a:buFont typeface="Trebuchet MS"/>
              <a:buChar char="●"/>
            </a:pPr>
            <a:r>
              <a:rPr i="1" lang="en">
                <a:solidFill>
                  <a:srgbClr val="0000FF"/>
                </a:solidFill>
                <a:latin typeface="Trebuchet MS"/>
                <a:ea typeface="Trebuchet MS"/>
                <a:cs typeface="Trebuchet MS"/>
                <a:sym typeface="Trebuchet MS"/>
              </a:rPr>
              <a:t>Several variations of how readers and writers are considered  – all involve some form of priorities.</a:t>
            </a:r>
            <a:endParaRPr i="1">
              <a:solidFill>
                <a:srgbClr val="0000FF"/>
              </a:solidFill>
              <a:latin typeface="Trebuchet MS"/>
              <a:ea typeface="Trebuchet MS"/>
              <a:cs typeface="Trebuchet MS"/>
              <a:sym typeface="Trebuchet MS"/>
            </a:endParaRPr>
          </a:p>
        </p:txBody>
      </p:sp>
      <p:sp>
        <p:nvSpPr>
          <p:cNvPr id="618" name="Google Shape;618;p97"/>
          <p:cNvSpPr txBox="1"/>
          <p:nvPr/>
        </p:nvSpPr>
        <p:spPr>
          <a:xfrm>
            <a:off x="195850" y="183525"/>
            <a:ext cx="7767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FF"/>
                </a:solidFill>
                <a:latin typeface="Trebuchet MS"/>
                <a:ea typeface="Trebuchet MS"/>
                <a:cs typeface="Trebuchet MS"/>
                <a:sym typeface="Trebuchet MS"/>
              </a:rPr>
              <a:t>Readers-Writers Problem</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sp>
        <p:nvSpPr>
          <p:cNvPr id="619" name="Google Shape;619;p97"/>
          <p:cNvSpPr txBox="1"/>
          <p:nvPr/>
        </p:nvSpPr>
        <p:spPr>
          <a:xfrm>
            <a:off x="1487300" y="3720800"/>
            <a:ext cx="6047700" cy="4740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i="1" lang="en" sz="1800">
                <a:solidFill>
                  <a:srgbClr val="0000FF"/>
                </a:solidFill>
                <a:latin typeface="Trebuchet MS"/>
                <a:ea typeface="Trebuchet MS"/>
                <a:cs typeface="Trebuchet MS"/>
                <a:sym typeface="Trebuchet MS"/>
              </a:rPr>
              <a:t>Could you think of any real-life examples?</a:t>
            </a:r>
            <a:endParaRPr b="1" i="1" sz="1800">
              <a:solidFill>
                <a:srgbClr val="0000FF"/>
              </a:solidFill>
              <a:latin typeface="Trebuchet MS"/>
              <a:ea typeface="Trebuchet MS"/>
              <a:cs typeface="Trebuchet MS"/>
              <a:sym typeface="Trebuchet MS"/>
            </a:endParaRPr>
          </a:p>
          <a:p>
            <a:pPr indent="0" lvl="0" marL="0" rtl="0" algn="l">
              <a:spcBef>
                <a:spcPts val="10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1000"/>
                                        <p:tgtEl>
                                          <p:spTgt spid="6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8"/>
          <p:cNvSpPr txBox="1"/>
          <p:nvPr/>
        </p:nvSpPr>
        <p:spPr>
          <a:xfrm>
            <a:off x="125625" y="894500"/>
            <a:ext cx="8910300" cy="3984900"/>
          </a:xfrm>
          <a:prstGeom prst="rect">
            <a:avLst/>
          </a:prstGeom>
          <a:solidFill>
            <a:srgbClr val="EFEFEF"/>
          </a:solid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rgbClr val="0000FF"/>
              </a:buClr>
              <a:buSzPts val="1600"/>
              <a:buFont typeface="Trebuchet MS"/>
              <a:buChar char="●"/>
            </a:pPr>
            <a:r>
              <a:rPr b="1" i="1" lang="en" sz="1600" u="sng">
                <a:solidFill>
                  <a:srgbClr val="0000FF"/>
                </a:solidFill>
                <a:latin typeface="Trebuchet MS"/>
                <a:ea typeface="Trebuchet MS"/>
                <a:cs typeface="Trebuchet MS"/>
                <a:sym typeface="Trebuchet MS"/>
              </a:rPr>
              <a:t>Shared Data</a:t>
            </a:r>
            <a:endParaRPr b="1" i="1" sz="1600" u="sng">
              <a:solidFill>
                <a:srgbClr val="0000FF"/>
              </a:solidFill>
              <a:latin typeface="Trebuchet MS"/>
              <a:ea typeface="Trebuchet MS"/>
              <a:cs typeface="Trebuchet MS"/>
              <a:sym typeface="Trebuchet MS"/>
            </a:endParaRPr>
          </a:p>
          <a:p>
            <a:pPr indent="-273050" lvl="1" marL="571500" rtl="0" algn="l">
              <a:lnSpc>
                <a:spcPct val="115000"/>
              </a:lnSpc>
              <a:spcBef>
                <a:spcPts val="1000"/>
              </a:spcBef>
              <a:spcAft>
                <a:spcPts val="0"/>
              </a:spcAft>
              <a:buClr>
                <a:srgbClr val="0000FF"/>
              </a:buClr>
              <a:buSzPts val="1600"/>
              <a:buFont typeface="Trebuchet MS"/>
              <a:buChar char="●"/>
            </a:pPr>
            <a:r>
              <a:rPr lang="en" sz="1600">
                <a:solidFill>
                  <a:srgbClr val="0000FF"/>
                </a:solidFill>
                <a:latin typeface="Trebuchet MS"/>
                <a:ea typeface="Trebuchet MS"/>
                <a:cs typeface="Trebuchet MS"/>
                <a:sym typeface="Trebuchet MS"/>
              </a:rPr>
              <a:t>Data Set (That has to be read/written)</a:t>
            </a:r>
            <a:endParaRPr sz="1600">
              <a:solidFill>
                <a:srgbClr val="0000FF"/>
              </a:solidFill>
              <a:latin typeface="Trebuchet MS"/>
              <a:ea typeface="Trebuchet MS"/>
              <a:cs typeface="Trebuchet MS"/>
              <a:sym typeface="Trebuchet MS"/>
            </a:endParaRPr>
          </a:p>
          <a:p>
            <a:pPr indent="-273050" lvl="1" marL="571500" rtl="0" algn="l">
              <a:lnSpc>
                <a:spcPct val="115000"/>
              </a:lnSpc>
              <a:spcBef>
                <a:spcPts val="1000"/>
              </a:spcBef>
              <a:spcAft>
                <a:spcPts val="0"/>
              </a:spcAft>
              <a:buClr>
                <a:srgbClr val="0000FF"/>
              </a:buClr>
              <a:buSzPts val="1600"/>
              <a:buChar char="●"/>
            </a:pPr>
            <a:r>
              <a:rPr lang="en" sz="1600">
                <a:solidFill>
                  <a:srgbClr val="0000FF"/>
                </a:solidFill>
                <a:latin typeface="Trebuchet MS"/>
                <a:ea typeface="Trebuchet MS"/>
                <a:cs typeface="Trebuchet MS"/>
                <a:sym typeface="Trebuchet MS"/>
              </a:rPr>
              <a:t>Semaphore</a:t>
            </a:r>
            <a:r>
              <a:rPr b="1" lang="en" sz="1600">
                <a:solidFill>
                  <a:srgbClr val="0000FF"/>
                </a:solidFill>
                <a:latin typeface="Trebuchet MS"/>
                <a:ea typeface="Trebuchet MS"/>
                <a:cs typeface="Trebuchet MS"/>
                <a:sym typeface="Trebuchet MS"/>
              </a:rPr>
              <a:t> </a:t>
            </a:r>
            <a:r>
              <a:rPr b="1" i="1" lang="en" sz="1600">
                <a:solidFill>
                  <a:srgbClr val="FF0000"/>
                </a:solidFill>
                <a:latin typeface="Trebuchet MS"/>
                <a:ea typeface="Trebuchet MS"/>
                <a:cs typeface="Trebuchet MS"/>
                <a:sym typeface="Trebuchet MS"/>
              </a:rPr>
              <a:t>rw_mutex</a:t>
            </a:r>
            <a:r>
              <a:rPr b="1" lang="en" sz="1600">
                <a:solidFill>
                  <a:srgbClr val="0000FF"/>
                </a:solidFill>
                <a:latin typeface="Trebuchet MS"/>
                <a:ea typeface="Trebuchet MS"/>
                <a:cs typeface="Trebuchet MS"/>
                <a:sym typeface="Trebuchet MS"/>
              </a:rPr>
              <a:t> </a:t>
            </a:r>
            <a:r>
              <a:rPr lang="en" sz="1600">
                <a:solidFill>
                  <a:srgbClr val="0000FF"/>
                </a:solidFill>
                <a:latin typeface="Trebuchet MS"/>
                <a:ea typeface="Trebuchet MS"/>
                <a:cs typeface="Trebuchet MS"/>
                <a:sym typeface="Trebuchet MS"/>
              </a:rPr>
              <a:t>initialized to 1 → </a:t>
            </a:r>
            <a:r>
              <a:rPr b="1" i="1" lang="en" sz="1600">
                <a:solidFill>
                  <a:srgbClr val="FF0000"/>
                </a:solidFill>
                <a:latin typeface="Trebuchet MS"/>
                <a:ea typeface="Trebuchet MS"/>
                <a:cs typeface="Trebuchet MS"/>
                <a:sym typeface="Trebuchet MS"/>
              </a:rPr>
              <a:t>Synchronize between Writers and Readers</a:t>
            </a:r>
            <a:r>
              <a:rPr lang="en" sz="1600">
                <a:solidFill>
                  <a:srgbClr val="0000FF"/>
                </a:solidFill>
                <a:latin typeface="Trebuchet MS"/>
                <a:ea typeface="Trebuchet MS"/>
                <a:cs typeface="Trebuchet MS"/>
                <a:sym typeface="Trebuchet MS"/>
              </a:rPr>
              <a:t> </a:t>
            </a:r>
            <a:endParaRPr sz="1600">
              <a:solidFill>
                <a:srgbClr val="0000FF"/>
              </a:solidFill>
              <a:latin typeface="Trebuchet MS"/>
              <a:ea typeface="Trebuchet MS"/>
              <a:cs typeface="Trebuchet MS"/>
              <a:sym typeface="Trebuchet MS"/>
            </a:endParaRPr>
          </a:p>
          <a:p>
            <a:pPr indent="-273050" lvl="1" marL="571500" rtl="0" algn="l">
              <a:lnSpc>
                <a:spcPct val="115000"/>
              </a:lnSpc>
              <a:spcBef>
                <a:spcPts val="1000"/>
              </a:spcBef>
              <a:spcAft>
                <a:spcPts val="0"/>
              </a:spcAft>
              <a:buClr>
                <a:srgbClr val="0000FF"/>
              </a:buClr>
              <a:buSzPts val="1600"/>
              <a:buChar char="●"/>
            </a:pPr>
            <a:r>
              <a:rPr lang="en" sz="1600">
                <a:solidFill>
                  <a:srgbClr val="0000FF"/>
                </a:solidFill>
                <a:latin typeface="Trebuchet MS"/>
                <a:ea typeface="Trebuchet MS"/>
                <a:cs typeface="Trebuchet MS"/>
                <a:sym typeface="Trebuchet MS"/>
              </a:rPr>
              <a:t>Integer </a:t>
            </a:r>
            <a:r>
              <a:rPr b="1" i="1" lang="en" sz="1600">
                <a:solidFill>
                  <a:srgbClr val="FF0000"/>
                </a:solidFill>
                <a:latin typeface="Trebuchet MS"/>
                <a:ea typeface="Trebuchet MS"/>
                <a:cs typeface="Trebuchet MS"/>
                <a:sym typeface="Trebuchet MS"/>
              </a:rPr>
              <a:t>read_count</a:t>
            </a:r>
            <a:r>
              <a:rPr lang="en" sz="1600">
                <a:solidFill>
                  <a:srgbClr val="0000FF"/>
                </a:solidFill>
                <a:latin typeface="Trebuchet MS"/>
                <a:ea typeface="Trebuchet MS"/>
                <a:cs typeface="Trebuchet MS"/>
                <a:sym typeface="Trebuchet MS"/>
              </a:rPr>
              <a:t> initialized to 0 → Represents number of Readers. </a:t>
            </a:r>
            <a:endParaRPr sz="1600">
              <a:solidFill>
                <a:srgbClr val="0000FF"/>
              </a:solidFill>
              <a:latin typeface="Trebuchet MS"/>
              <a:ea typeface="Trebuchet MS"/>
              <a:cs typeface="Trebuchet MS"/>
              <a:sym typeface="Trebuchet MS"/>
            </a:endParaRPr>
          </a:p>
          <a:p>
            <a:pPr indent="-273050" lvl="1" marL="571500" rtl="0" algn="l">
              <a:lnSpc>
                <a:spcPct val="115000"/>
              </a:lnSpc>
              <a:spcBef>
                <a:spcPts val="1200"/>
              </a:spcBef>
              <a:spcAft>
                <a:spcPts val="0"/>
              </a:spcAft>
              <a:buClr>
                <a:srgbClr val="0000FF"/>
              </a:buClr>
              <a:buSzPts val="1600"/>
              <a:buChar char="●"/>
            </a:pPr>
            <a:r>
              <a:rPr lang="en" sz="1600">
                <a:solidFill>
                  <a:srgbClr val="0000FF"/>
                </a:solidFill>
                <a:latin typeface="Trebuchet MS"/>
                <a:ea typeface="Trebuchet MS"/>
                <a:cs typeface="Trebuchet MS"/>
                <a:sym typeface="Trebuchet MS"/>
              </a:rPr>
              <a:t>Semaphore </a:t>
            </a:r>
            <a:r>
              <a:rPr b="1" i="1" lang="en" sz="1600">
                <a:solidFill>
                  <a:srgbClr val="FF0000"/>
                </a:solidFill>
                <a:latin typeface="Trebuchet MS"/>
                <a:ea typeface="Trebuchet MS"/>
                <a:cs typeface="Trebuchet MS"/>
                <a:sym typeface="Trebuchet MS"/>
              </a:rPr>
              <a:t>reader_count_mutex</a:t>
            </a:r>
            <a:r>
              <a:rPr b="1" lang="en" sz="1600">
                <a:solidFill>
                  <a:srgbClr val="0000FF"/>
                </a:solidFill>
                <a:latin typeface="Trebuchet MS"/>
                <a:ea typeface="Trebuchet MS"/>
                <a:cs typeface="Trebuchet MS"/>
                <a:sym typeface="Trebuchet MS"/>
              </a:rPr>
              <a:t> </a:t>
            </a:r>
            <a:r>
              <a:rPr lang="en" sz="1600">
                <a:solidFill>
                  <a:srgbClr val="0000FF"/>
                </a:solidFill>
                <a:latin typeface="Trebuchet MS"/>
                <a:ea typeface="Trebuchet MS"/>
                <a:cs typeface="Trebuchet MS"/>
                <a:sym typeface="Trebuchet MS"/>
              </a:rPr>
              <a:t>initialized to 1 → Protect the read_count variable.</a:t>
            </a:r>
            <a:endParaRPr sz="1600">
              <a:solidFill>
                <a:srgbClr val="0000FF"/>
              </a:solidFill>
              <a:latin typeface="Trebuchet MS"/>
              <a:ea typeface="Trebuchet MS"/>
              <a:cs typeface="Trebuchet MS"/>
              <a:sym typeface="Trebuchet MS"/>
            </a:endParaRPr>
          </a:p>
          <a:p>
            <a:pPr indent="0" lvl="0" marL="0" rtl="0" algn="l">
              <a:lnSpc>
                <a:spcPct val="115000"/>
              </a:lnSpc>
              <a:spcBef>
                <a:spcPts val="1200"/>
              </a:spcBef>
              <a:spcAft>
                <a:spcPts val="1200"/>
              </a:spcAft>
              <a:buNone/>
            </a:pPr>
            <a:r>
              <a:t/>
            </a:r>
            <a:endParaRPr sz="1600">
              <a:solidFill>
                <a:srgbClr val="0000FF"/>
              </a:solidFill>
              <a:latin typeface="Trebuchet MS"/>
              <a:ea typeface="Trebuchet MS"/>
              <a:cs typeface="Trebuchet MS"/>
              <a:sym typeface="Trebuchet MS"/>
            </a:endParaRPr>
          </a:p>
        </p:txBody>
      </p:sp>
      <p:sp>
        <p:nvSpPr>
          <p:cNvPr id="625" name="Google Shape;625;p98"/>
          <p:cNvSpPr txBox="1"/>
          <p:nvPr/>
        </p:nvSpPr>
        <p:spPr>
          <a:xfrm>
            <a:off x="195850" y="183525"/>
            <a:ext cx="7767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FF"/>
                </a:solidFill>
                <a:latin typeface="Trebuchet MS"/>
                <a:ea typeface="Trebuchet MS"/>
                <a:cs typeface="Trebuchet MS"/>
                <a:sym typeface="Trebuchet MS"/>
              </a:rPr>
              <a:t>Readers-Writers Problem - </a:t>
            </a:r>
            <a:r>
              <a:rPr i="1" lang="en" sz="2400">
                <a:solidFill>
                  <a:srgbClr val="0000FF"/>
                </a:solidFill>
                <a:latin typeface="Trebuchet MS"/>
                <a:ea typeface="Trebuchet MS"/>
                <a:cs typeface="Trebuchet MS"/>
                <a:sym typeface="Trebuchet MS"/>
              </a:rPr>
              <a:t>Solution</a:t>
            </a:r>
            <a:r>
              <a:rPr i="1" lang="en" sz="2400">
                <a:solidFill>
                  <a:srgbClr val="0000FF"/>
                </a:solidFill>
                <a:latin typeface="Trebuchet MS"/>
                <a:ea typeface="Trebuchet MS"/>
                <a:cs typeface="Trebuchet MS"/>
                <a:sym typeface="Trebuchet MS"/>
              </a:rPr>
              <a:t> Template</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9"/>
          <p:cNvSpPr txBox="1"/>
          <p:nvPr/>
        </p:nvSpPr>
        <p:spPr>
          <a:xfrm>
            <a:off x="160750" y="183525"/>
            <a:ext cx="7767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FF"/>
                </a:solidFill>
                <a:latin typeface="Trebuchet MS"/>
                <a:ea typeface="Trebuchet MS"/>
                <a:cs typeface="Trebuchet MS"/>
                <a:sym typeface="Trebuchet MS"/>
              </a:rPr>
              <a:t>Readers-Writers Problem - Solution Template</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sp>
        <p:nvSpPr>
          <p:cNvPr id="631" name="Google Shape;631;p99"/>
          <p:cNvSpPr txBox="1"/>
          <p:nvPr/>
        </p:nvSpPr>
        <p:spPr>
          <a:xfrm>
            <a:off x="160750" y="850625"/>
            <a:ext cx="4309800" cy="4116600"/>
          </a:xfrm>
          <a:prstGeom prst="rect">
            <a:avLst/>
          </a:prstGeom>
          <a:solidFill>
            <a:srgbClr val="EFEFEF"/>
          </a:solidFill>
          <a:ln cap="flat" cmpd="sng" w="19050">
            <a:solidFill>
              <a:srgbClr val="6AA84F"/>
            </a:solidFill>
            <a:prstDash val="lgDash"/>
            <a:round/>
            <a:headEnd len="sm" w="sm" type="none"/>
            <a:tailEnd len="sm" w="sm" type="none"/>
          </a:ln>
        </p:spPr>
        <p:txBody>
          <a:bodyPr anchorCtr="0" anchor="t" bIns="91425" lIns="91425" spcFirstLastPara="1" rIns="91425" wrap="square" tIns="91425">
            <a:noAutofit/>
          </a:bodyPr>
          <a:lstStyle/>
          <a:p>
            <a:pPr indent="-254000" lvl="0" marL="254000" rtl="0" algn="ctr">
              <a:lnSpc>
                <a:spcPct val="115000"/>
              </a:lnSpc>
              <a:spcBef>
                <a:spcPts val="0"/>
              </a:spcBef>
              <a:spcAft>
                <a:spcPts val="0"/>
              </a:spcAft>
              <a:buNone/>
            </a:pPr>
            <a:r>
              <a:rPr lang="en" sz="2400">
                <a:solidFill>
                  <a:schemeClr val="dk1"/>
                </a:solidFill>
                <a:latin typeface="Trebuchet MS"/>
                <a:ea typeface="Trebuchet MS"/>
                <a:cs typeface="Trebuchet MS"/>
                <a:sym typeface="Trebuchet MS"/>
              </a:rPr>
              <a:t>  </a:t>
            </a:r>
            <a:r>
              <a:rPr i="1" lang="en" sz="2400" u="sng">
                <a:solidFill>
                  <a:srgbClr val="FF0000"/>
                </a:solidFill>
                <a:latin typeface="Trebuchet MS"/>
                <a:ea typeface="Trebuchet MS"/>
                <a:cs typeface="Trebuchet MS"/>
                <a:sym typeface="Trebuchet MS"/>
              </a:rPr>
              <a:t>Writer</a:t>
            </a:r>
            <a:endParaRPr i="1" sz="2400" u="sng">
              <a:solidFill>
                <a:srgbClr val="FF0000"/>
              </a:solidFill>
              <a:latin typeface="Trebuchet MS"/>
              <a:ea typeface="Trebuchet MS"/>
              <a:cs typeface="Trebuchet MS"/>
              <a:sym typeface="Trebuchet MS"/>
            </a:endParaRPr>
          </a:p>
          <a:p>
            <a:pPr indent="-254000" lvl="0" marL="254000" rtl="0" algn="l">
              <a:lnSpc>
                <a:spcPct val="115000"/>
              </a:lnSpc>
              <a:spcBef>
                <a:spcPts val="500"/>
              </a:spcBef>
              <a:spcAft>
                <a:spcPts val="0"/>
              </a:spcAft>
              <a:buNone/>
            </a:pPr>
            <a:r>
              <a:t/>
            </a:r>
            <a:endParaRPr b="1">
              <a:solidFill>
                <a:srgbClr val="0000FF"/>
              </a:solidFill>
              <a:latin typeface="Trebuchet MS"/>
              <a:ea typeface="Trebuchet MS"/>
              <a:cs typeface="Trebuchet MS"/>
              <a:sym typeface="Trebuchet MS"/>
            </a:endParaRPr>
          </a:p>
          <a:p>
            <a:pPr indent="0" lvl="0" marL="0" rtl="0" algn="l">
              <a:lnSpc>
                <a:spcPct val="115000"/>
              </a:lnSpc>
              <a:spcBef>
                <a:spcPts val="500"/>
              </a:spcBef>
              <a:spcAft>
                <a:spcPts val="0"/>
              </a:spcAft>
              <a:buNone/>
            </a:pPr>
            <a:r>
              <a:t/>
            </a:r>
            <a:endParaRPr b="1">
              <a:solidFill>
                <a:srgbClr val="0000FF"/>
              </a:solidFill>
              <a:latin typeface="Trebuchet MS"/>
              <a:ea typeface="Trebuchet MS"/>
              <a:cs typeface="Trebuchet MS"/>
              <a:sym typeface="Trebuchet MS"/>
            </a:endParaRPr>
          </a:p>
          <a:p>
            <a:pPr indent="-254000" lvl="0" marL="254000" rtl="0" algn="l">
              <a:lnSpc>
                <a:spcPct val="115000"/>
              </a:lnSpc>
              <a:spcBef>
                <a:spcPts val="500"/>
              </a:spcBef>
              <a:spcAft>
                <a:spcPts val="0"/>
              </a:spcAft>
              <a:buClr>
                <a:schemeClr val="dk1"/>
              </a:buClr>
              <a:buSzPts val="1100"/>
              <a:buFont typeface="Arial"/>
              <a:buNone/>
            </a:pPr>
            <a:r>
              <a:rPr b="1" lang="en">
                <a:solidFill>
                  <a:srgbClr val="0000FF"/>
                </a:solidFill>
                <a:latin typeface="Trebuchet MS"/>
                <a:ea typeface="Trebuchet MS"/>
                <a:cs typeface="Trebuchet MS"/>
                <a:sym typeface="Trebuchet MS"/>
              </a:rPr>
              <a:t>      </a:t>
            </a:r>
            <a:r>
              <a:rPr b="1" i="1" lang="en">
                <a:solidFill>
                  <a:srgbClr val="0000FF"/>
                </a:solidFill>
                <a:latin typeface="Trebuchet MS"/>
                <a:ea typeface="Trebuchet MS"/>
                <a:cs typeface="Trebuchet MS"/>
                <a:sym typeface="Trebuchet MS"/>
              </a:rPr>
              <a:t> do {</a:t>
            </a:r>
            <a:br>
              <a:rPr b="1" i="1" lang="en">
                <a:solidFill>
                  <a:srgbClr val="0000FF"/>
                </a:solidFill>
                <a:latin typeface="Trebuchet MS"/>
                <a:ea typeface="Trebuchet MS"/>
                <a:cs typeface="Trebuchet MS"/>
                <a:sym typeface="Trebuchet MS"/>
              </a:rPr>
            </a:br>
            <a:r>
              <a:rPr b="1" i="1" lang="en">
                <a:solidFill>
                  <a:srgbClr val="0000FF"/>
                </a:solidFill>
                <a:latin typeface="Trebuchet MS"/>
                <a:ea typeface="Trebuchet MS"/>
                <a:cs typeface="Trebuchet MS"/>
                <a:sym typeface="Trebuchet MS"/>
              </a:rPr>
              <a:t>          wait(rw_mutex); </a:t>
            </a:r>
            <a:endParaRPr b="1" i="1">
              <a:solidFill>
                <a:srgbClr val="0000FF"/>
              </a:solidFill>
              <a:latin typeface="Trebuchet MS"/>
              <a:ea typeface="Trebuchet MS"/>
              <a:cs typeface="Trebuchet MS"/>
              <a:sym typeface="Trebuchet MS"/>
            </a:endParaRPr>
          </a:p>
          <a:p>
            <a:pPr indent="-254000" lvl="0" marL="254000" rtl="0" algn="l">
              <a:lnSpc>
                <a:spcPct val="115000"/>
              </a:lnSpc>
              <a:spcBef>
                <a:spcPts val="500"/>
              </a:spcBef>
              <a:spcAft>
                <a:spcPts val="0"/>
              </a:spcAft>
              <a:buClr>
                <a:schemeClr val="dk1"/>
              </a:buClr>
              <a:buSzPts val="1100"/>
              <a:buFont typeface="Arial"/>
              <a:buNone/>
            </a:pPr>
            <a:r>
              <a:rPr b="1" i="1" lang="en">
                <a:solidFill>
                  <a:srgbClr val="0000FF"/>
                </a:solidFill>
                <a:latin typeface="Trebuchet MS"/>
                <a:ea typeface="Trebuchet MS"/>
                <a:cs typeface="Trebuchet MS"/>
                <a:sym typeface="Trebuchet MS"/>
              </a:rPr>
              <a:t>               ...</a:t>
            </a:r>
            <a:br>
              <a:rPr b="1" i="1" lang="en">
                <a:solidFill>
                  <a:srgbClr val="0000FF"/>
                </a:solidFill>
                <a:latin typeface="Trebuchet MS"/>
                <a:ea typeface="Trebuchet MS"/>
                <a:cs typeface="Trebuchet MS"/>
                <a:sym typeface="Trebuchet MS"/>
              </a:rPr>
            </a:br>
            <a:r>
              <a:rPr b="1" i="1" lang="en">
                <a:solidFill>
                  <a:srgbClr val="0000FF"/>
                </a:solidFill>
                <a:latin typeface="Trebuchet MS"/>
                <a:ea typeface="Trebuchet MS"/>
                <a:cs typeface="Trebuchet MS"/>
                <a:sym typeface="Trebuchet MS"/>
              </a:rPr>
              <a:t>          /* writing is performed */ </a:t>
            </a:r>
            <a:endParaRPr b="1" i="1">
              <a:solidFill>
                <a:srgbClr val="0000FF"/>
              </a:solidFill>
              <a:latin typeface="Trebuchet MS"/>
              <a:ea typeface="Trebuchet MS"/>
              <a:cs typeface="Trebuchet MS"/>
              <a:sym typeface="Trebuchet MS"/>
            </a:endParaRPr>
          </a:p>
          <a:p>
            <a:pPr indent="-254000" lvl="0" marL="254000" rtl="0" algn="l">
              <a:lnSpc>
                <a:spcPct val="115000"/>
              </a:lnSpc>
              <a:spcBef>
                <a:spcPts val="500"/>
              </a:spcBef>
              <a:spcAft>
                <a:spcPts val="0"/>
              </a:spcAft>
              <a:buClr>
                <a:schemeClr val="dk1"/>
              </a:buClr>
              <a:buSzPts val="1100"/>
              <a:buFont typeface="Arial"/>
              <a:buNone/>
            </a:pPr>
            <a:r>
              <a:rPr b="1" i="1" lang="en">
                <a:solidFill>
                  <a:srgbClr val="0000FF"/>
                </a:solidFill>
                <a:latin typeface="Trebuchet MS"/>
                <a:ea typeface="Trebuchet MS"/>
                <a:cs typeface="Trebuchet MS"/>
                <a:sym typeface="Trebuchet MS"/>
              </a:rPr>
              <a:t>               ... </a:t>
            </a:r>
            <a:endParaRPr b="1" i="1">
              <a:solidFill>
                <a:srgbClr val="0000FF"/>
              </a:solidFill>
              <a:latin typeface="Trebuchet MS"/>
              <a:ea typeface="Trebuchet MS"/>
              <a:cs typeface="Trebuchet MS"/>
              <a:sym typeface="Trebuchet MS"/>
            </a:endParaRPr>
          </a:p>
          <a:p>
            <a:pPr indent="-254000" lvl="0" marL="254000" rtl="0" algn="l">
              <a:lnSpc>
                <a:spcPct val="115000"/>
              </a:lnSpc>
              <a:spcBef>
                <a:spcPts val="500"/>
              </a:spcBef>
              <a:spcAft>
                <a:spcPts val="0"/>
              </a:spcAft>
              <a:buClr>
                <a:schemeClr val="dk1"/>
              </a:buClr>
              <a:buSzPts val="1100"/>
              <a:buFont typeface="Arial"/>
              <a:buNone/>
            </a:pPr>
            <a:r>
              <a:rPr b="1" i="1" lang="en">
                <a:solidFill>
                  <a:srgbClr val="0000FF"/>
                </a:solidFill>
                <a:latin typeface="Trebuchet MS"/>
                <a:ea typeface="Trebuchet MS"/>
                <a:cs typeface="Trebuchet MS"/>
                <a:sym typeface="Trebuchet MS"/>
              </a:rPr>
              <a:t>               signal(rw_mutex); </a:t>
            </a:r>
            <a:endParaRPr b="1" i="1">
              <a:solidFill>
                <a:srgbClr val="0000FF"/>
              </a:solidFill>
              <a:latin typeface="Trebuchet MS"/>
              <a:ea typeface="Trebuchet MS"/>
              <a:cs typeface="Trebuchet MS"/>
              <a:sym typeface="Trebuchet MS"/>
            </a:endParaRPr>
          </a:p>
          <a:p>
            <a:pPr indent="-254000" lvl="0" marL="254000" rtl="0" algn="l">
              <a:lnSpc>
                <a:spcPct val="115000"/>
              </a:lnSpc>
              <a:spcBef>
                <a:spcPts val="500"/>
              </a:spcBef>
              <a:spcAft>
                <a:spcPts val="0"/>
              </a:spcAft>
              <a:buClr>
                <a:schemeClr val="dk1"/>
              </a:buClr>
              <a:buSzPts val="1100"/>
              <a:buFont typeface="Arial"/>
              <a:buNone/>
            </a:pPr>
            <a:r>
              <a:rPr b="1" i="1" lang="en">
                <a:solidFill>
                  <a:srgbClr val="0000FF"/>
                </a:solidFill>
                <a:latin typeface="Trebuchet MS"/>
                <a:ea typeface="Trebuchet MS"/>
                <a:cs typeface="Trebuchet MS"/>
                <a:sym typeface="Trebuchet MS"/>
              </a:rPr>
              <a:t>     } while (true);</a:t>
            </a:r>
            <a:endParaRPr b="1" i="1">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632" name="Google Shape;632;p99"/>
          <p:cNvSpPr txBox="1"/>
          <p:nvPr/>
        </p:nvSpPr>
        <p:spPr>
          <a:xfrm>
            <a:off x="4680350" y="850625"/>
            <a:ext cx="4309800" cy="4116600"/>
          </a:xfrm>
          <a:prstGeom prst="rect">
            <a:avLst/>
          </a:prstGeom>
          <a:solidFill>
            <a:srgbClr val="EFEFEF"/>
          </a:solidFill>
          <a:ln cap="flat" cmpd="sng" w="19050">
            <a:solidFill>
              <a:srgbClr val="6AA84F"/>
            </a:solidFill>
            <a:prstDash val="lg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u="sng">
                <a:solidFill>
                  <a:srgbClr val="FF0000"/>
                </a:solidFill>
                <a:latin typeface="Trebuchet MS"/>
                <a:ea typeface="Trebuchet MS"/>
                <a:cs typeface="Trebuchet MS"/>
                <a:sym typeface="Trebuchet MS"/>
              </a:rPr>
              <a:t>Reader</a:t>
            </a:r>
            <a:endParaRPr i="1" sz="2400" u="sng">
              <a:solidFill>
                <a:srgbClr val="FF0000"/>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FF0000"/>
              </a:solidFill>
              <a:latin typeface="Trebuchet MS"/>
              <a:ea typeface="Trebuchet MS"/>
              <a:cs typeface="Trebuchet MS"/>
              <a:sym typeface="Trebuchet MS"/>
            </a:endParaRPr>
          </a:p>
          <a:p>
            <a:pPr indent="-257175" lvl="0" marL="1143000" rtl="0" algn="l">
              <a:lnSpc>
                <a:spcPct val="115000"/>
              </a:lnSpc>
              <a:spcBef>
                <a:spcPts val="0"/>
              </a:spcBef>
              <a:spcAft>
                <a:spcPts val="0"/>
              </a:spcAft>
              <a:buClr>
                <a:schemeClr val="dk1"/>
              </a:buClr>
              <a:buSzPts val="1100"/>
              <a:buFont typeface="Arial"/>
              <a:buNone/>
            </a:pPr>
            <a:r>
              <a:rPr b="1" i="1" lang="en" sz="1200">
                <a:solidFill>
                  <a:schemeClr val="dk1"/>
                </a:solidFill>
                <a:latin typeface="Trebuchet MS"/>
                <a:ea typeface="Trebuchet MS"/>
                <a:cs typeface="Trebuchet MS"/>
                <a:sym typeface="Trebuchet MS"/>
              </a:rPr>
              <a:t>     </a:t>
            </a:r>
            <a:r>
              <a:rPr b="1" i="1" lang="en" sz="1200">
                <a:solidFill>
                  <a:srgbClr val="0000FF"/>
                </a:solidFill>
                <a:latin typeface="Trebuchet MS"/>
                <a:ea typeface="Trebuchet MS"/>
                <a:cs typeface="Trebuchet MS"/>
                <a:sym typeface="Trebuchet MS"/>
              </a:rPr>
              <a:t> do {</a:t>
            </a:r>
            <a:br>
              <a:rPr b="1" i="1" lang="en" sz="1200">
                <a:solidFill>
                  <a:srgbClr val="0000FF"/>
                </a:solidFill>
                <a:latin typeface="Trebuchet MS"/>
                <a:ea typeface="Trebuchet MS"/>
                <a:cs typeface="Trebuchet MS"/>
                <a:sym typeface="Trebuchet MS"/>
              </a:rPr>
            </a:br>
            <a:r>
              <a:rPr b="1" i="1" lang="en" sz="1200">
                <a:solidFill>
                  <a:srgbClr val="0000FF"/>
                </a:solidFill>
                <a:latin typeface="Trebuchet MS"/>
                <a:ea typeface="Trebuchet MS"/>
                <a:cs typeface="Trebuchet MS"/>
                <a:sym typeface="Trebuchet MS"/>
              </a:rPr>
              <a:t>      wait(mutex);</a:t>
            </a:r>
            <a:br>
              <a:rPr b="1" i="1" lang="en" sz="1200">
                <a:solidFill>
                  <a:srgbClr val="0000FF"/>
                </a:solidFill>
                <a:latin typeface="Trebuchet MS"/>
                <a:ea typeface="Trebuchet MS"/>
                <a:cs typeface="Trebuchet MS"/>
                <a:sym typeface="Trebuchet MS"/>
              </a:rPr>
            </a:br>
            <a:r>
              <a:rPr b="1" i="1" lang="en" sz="1200">
                <a:solidFill>
                  <a:srgbClr val="0000FF"/>
                </a:solidFill>
                <a:latin typeface="Trebuchet MS"/>
                <a:ea typeface="Trebuchet MS"/>
                <a:cs typeface="Trebuchet MS"/>
                <a:sym typeface="Trebuchet MS"/>
              </a:rPr>
              <a:t>      read_count++;</a:t>
            </a:r>
            <a:br>
              <a:rPr b="1" i="1" lang="en" sz="1200">
                <a:solidFill>
                  <a:srgbClr val="0000FF"/>
                </a:solidFill>
                <a:latin typeface="Trebuchet MS"/>
                <a:ea typeface="Trebuchet MS"/>
                <a:cs typeface="Trebuchet MS"/>
                <a:sym typeface="Trebuchet MS"/>
              </a:rPr>
            </a:br>
            <a:r>
              <a:rPr b="1" i="1" lang="en" sz="1200">
                <a:solidFill>
                  <a:srgbClr val="0000FF"/>
                </a:solidFill>
                <a:latin typeface="Trebuchet MS"/>
                <a:ea typeface="Trebuchet MS"/>
                <a:cs typeface="Trebuchet MS"/>
                <a:sym typeface="Trebuchet MS"/>
              </a:rPr>
              <a:t>      if (read_count == 1) </a:t>
            </a:r>
            <a:endParaRPr b="1" i="1" sz="1200">
              <a:solidFill>
                <a:srgbClr val="0000FF"/>
              </a:solidFill>
              <a:latin typeface="Trebuchet MS"/>
              <a:ea typeface="Trebuchet MS"/>
              <a:cs typeface="Trebuchet MS"/>
              <a:sym typeface="Trebuchet MS"/>
            </a:endParaRPr>
          </a:p>
          <a:p>
            <a:pPr indent="-257175" lvl="0" marL="1143000" rtl="0" algn="l">
              <a:lnSpc>
                <a:spcPct val="115000"/>
              </a:lnSpc>
              <a:spcBef>
                <a:spcPts val="500"/>
              </a:spcBef>
              <a:spcAft>
                <a:spcPts val="0"/>
              </a:spcAft>
              <a:buClr>
                <a:schemeClr val="dk1"/>
              </a:buClr>
              <a:buSzPts val="1100"/>
              <a:buFont typeface="Arial"/>
              <a:buNone/>
            </a:pPr>
            <a:r>
              <a:rPr b="1" i="1" lang="en" sz="1200">
                <a:solidFill>
                  <a:srgbClr val="0000FF"/>
                </a:solidFill>
                <a:latin typeface="Trebuchet MS"/>
                <a:ea typeface="Trebuchet MS"/>
                <a:cs typeface="Trebuchet MS"/>
                <a:sym typeface="Trebuchet MS"/>
              </a:rPr>
              <a:t>                   wait(rw_mutex); </a:t>
            </a:r>
            <a:endParaRPr b="1" i="1" sz="1200">
              <a:solidFill>
                <a:srgbClr val="0000FF"/>
              </a:solidFill>
              <a:latin typeface="Trebuchet MS"/>
              <a:ea typeface="Trebuchet MS"/>
              <a:cs typeface="Trebuchet MS"/>
              <a:sym typeface="Trebuchet MS"/>
            </a:endParaRPr>
          </a:p>
          <a:p>
            <a:pPr indent="-257175" lvl="0" marL="1143000" rtl="0" algn="l">
              <a:lnSpc>
                <a:spcPct val="115000"/>
              </a:lnSpc>
              <a:spcBef>
                <a:spcPts val="500"/>
              </a:spcBef>
              <a:spcAft>
                <a:spcPts val="0"/>
              </a:spcAft>
              <a:buClr>
                <a:schemeClr val="dk1"/>
              </a:buClr>
              <a:buSzPts val="1100"/>
              <a:buFont typeface="Arial"/>
              <a:buNone/>
            </a:pPr>
            <a:r>
              <a:rPr b="1" i="1" lang="en" sz="1200">
                <a:solidFill>
                  <a:srgbClr val="0000FF"/>
                </a:solidFill>
                <a:latin typeface="Trebuchet MS"/>
                <a:ea typeface="Trebuchet MS"/>
                <a:cs typeface="Trebuchet MS"/>
                <a:sym typeface="Trebuchet MS"/>
              </a:rPr>
              <a:t>            signal(mutex); </a:t>
            </a:r>
            <a:br>
              <a:rPr b="1" i="1" lang="en" sz="1200">
                <a:solidFill>
                  <a:srgbClr val="0000FF"/>
                </a:solidFill>
                <a:latin typeface="Trebuchet MS"/>
                <a:ea typeface="Trebuchet MS"/>
                <a:cs typeface="Trebuchet MS"/>
                <a:sym typeface="Trebuchet MS"/>
              </a:rPr>
            </a:br>
            <a:r>
              <a:rPr b="1" i="1" lang="en" sz="1200">
                <a:solidFill>
                  <a:srgbClr val="0000FF"/>
                </a:solidFill>
                <a:latin typeface="Trebuchet MS"/>
                <a:ea typeface="Trebuchet MS"/>
                <a:cs typeface="Trebuchet MS"/>
                <a:sym typeface="Trebuchet MS"/>
              </a:rPr>
              <a:t>           /* reading is performed */</a:t>
            </a:r>
            <a:endParaRPr b="1" i="1" sz="1200">
              <a:solidFill>
                <a:srgbClr val="0000FF"/>
              </a:solidFill>
              <a:latin typeface="Trebuchet MS"/>
              <a:ea typeface="Trebuchet MS"/>
              <a:cs typeface="Trebuchet MS"/>
              <a:sym typeface="Trebuchet MS"/>
            </a:endParaRPr>
          </a:p>
          <a:p>
            <a:pPr indent="-257175" lvl="0" marL="1143000" rtl="0" algn="l">
              <a:lnSpc>
                <a:spcPct val="115000"/>
              </a:lnSpc>
              <a:spcBef>
                <a:spcPts val="500"/>
              </a:spcBef>
              <a:spcAft>
                <a:spcPts val="0"/>
              </a:spcAft>
              <a:buClr>
                <a:schemeClr val="dk1"/>
              </a:buClr>
              <a:buSzPts val="1100"/>
              <a:buFont typeface="Arial"/>
              <a:buNone/>
            </a:pPr>
            <a:r>
              <a:rPr b="1" i="1" lang="en" sz="1200">
                <a:solidFill>
                  <a:srgbClr val="0000FF"/>
                </a:solidFill>
                <a:latin typeface="Trebuchet MS"/>
                <a:ea typeface="Trebuchet MS"/>
                <a:cs typeface="Trebuchet MS"/>
                <a:sym typeface="Trebuchet MS"/>
              </a:rPr>
              <a:t>           wait(mutex);</a:t>
            </a:r>
            <a:br>
              <a:rPr b="1" i="1" lang="en" sz="1200">
                <a:solidFill>
                  <a:srgbClr val="0000FF"/>
                </a:solidFill>
                <a:latin typeface="Trebuchet MS"/>
                <a:ea typeface="Trebuchet MS"/>
                <a:cs typeface="Trebuchet MS"/>
                <a:sym typeface="Trebuchet MS"/>
              </a:rPr>
            </a:br>
            <a:r>
              <a:rPr b="1" i="1" lang="en" sz="1200">
                <a:solidFill>
                  <a:srgbClr val="0000FF"/>
                </a:solidFill>
                <a:latin typeface="Trebuchet MS"/>
                <a:ea typeface="Trebuchet MS"/>
                <a:cs typeface="Trebuchet MS"/>
                <a:sym typeface="Trebuchet MS"/>
              </a:rPr>
              <a:t>            read count--;</a:t>
            </a:r>
            <a:br>
              <a:rPr b="1" i="1" lang="en" sz="1200">
                <a:solidFill>
                  <a:srgbClr val="0000FF"/>
                </a:solidFill>
                <a:latin typeface="Trebuchet MS"/>
                <a:ea typeface="Trebuchet MS"/>
                <a:cs typeface="Trebuchet MS"/>
                <a:sym typeface="Trebuchet MS"/>
              </a:rPr>
            </a:br>
            <a:r>
              <a:rPr b="1" i="1" lang="en" sz="1200">
                <a:solidFill>
                  <a:srgbClr val="0000FF"/>
                </a:solidFill>
                <a:latin typeface="Trebuchet MS"/>
                <a:ea typeface="Trebuchet MS"/>
                <a:cs typeface="Trebuchet MS"/>
                <a:sym typeface="Trebuchet MS"/>
              </a:rPr>
              <a:t>            if (read_count == 0) </a:t>
            </a:r>
            <a:endParaRPr b="1" i="1" sz="1200">
              <a:solidFill>
                <a:srgbClr val="0000FF"/>
              </a:solidFill>
              <a:latin typeface="Trebuchet MS"/>
              <a:ea typeface="Trebuchet MS"/>
              <a:cs typeface="Trebuchet MS"/>
              <a:sym typeface="Trebuchet MS"/>
            </a:endParaRPr>
          </a:p>
          <a:p>
            <a:pPr indent="-257175" lvl="0" marL="1143000" rtl="0" algn="l">
              <a:lnSpc>
                <a:spcPct val="115000"/>
              </a:lnSpc>
              <a:spcBef>
                <a:spcPts val="500"/>
              </a:spcBef>
              <a:spcAft>
                <a:spcPts val="0"/>
              </a:spcAft>
              <a:buClr>
                <a:schemeClr val="dk1"/>
              </a:buClr>
              <a:buSzPts val="1100"/>
              <a:buFont typeface="Arial"/>
              <a:buNone/>
            </a:pPr>
            <a:r>
              <a:rPr b="1" i="1" lang="en" sz="1200">
                <a:solidFill>
                  <a:srgbClr val="0000FF"/>
                </a:solidFill>
                <a:latin typeface="Trebuchet MS"/>
                <a:ea typeface="Trebuchet MS"/>
                <a:cs typeface="Trebuchet MS"/>
                <a:sym typeface="Trebuchet MS"/>
              </a:rPr>
              <a:t>                       signal(rw_mutex); </a:t>
            </a:r>
            <a:endParaRPr b="1" i="1" sz="1200">
              <a:solidFill>
                <a:srgbClr val="0000FF"/>
              </a:solidFill>
              <a:latin typeface="Trebuchet MS"/>
              <a:ea typeface="Trebuchet MS"/>
              <a:cs typeface="Trebuchet MS"/>
              <a:sym typeface="Trebuchet MS"/>
            </a:endParaRPr>
          </a:p>
          <a:p>
            <a:pPr indent="-257175" lvl="0" marL="1143000" rtl="0" algn="l">
              <a:lnSpc>
                <a:spcPct val="115000"/>
              </a:lnSpc>
              <a:spcBef>
                <a:spcPts val="500"/>
              </a:spcBef>
              <a:spcAft>
                <a:spcPts val="0"/>
              </a:spcAft>
              <a:buClr>
                <a:schemeClr val="dk1"/>
              </a:buClr>
              <a:buSzPts val="1100"/>
              <a:buFont typeface="Arial"/>
              <a:buNone/>
            </a:pPr>
            <a:r>
              <a:rPr b="1" i="1" lang="en" sz="1200">
                <a:solidFill>
                  <a:srgbClr val="0000FF"/>
                </a:solidFill>
                <a:latin typeface="Trebuchet MS"/>
                <a:ea typeface="Trebuchet MS"/>
                <a:cs typeface="Trebuchet MS"/>
                <a:sym typeface="Trebuchet MS"/>
              </a:rPr>
              <a:t>           signal(mutex); </a:t>
            </a:r>
            <a:endParaRPr b="1" i="1" sz="1200">
              <a:solidFill>
                <a:srgbClr val="0000FF"/>
              </a:solidFill>
              <a:latin typeface="Trebuchet MS"/>
              <a:ea typeface="Trebuchet MS"/>
              <a:cs typeface="Trebuchet MS"/>
              <a:sym typeface="Trebuchet MS"/>
            </a:endParaRPr>
          </a:p>
          <a:p>
            <a:pPr indent="-257175" lvl="0" marL="1143000" rtl="0" algn="l">
              <a:lnSpc>
                <a:spcPct val="115000"/>
              </a:lnSpc>
              <a:spcBef>
                <a:spcPts val="500"/>
              </a:spcBef>
              <a:spcAft>
                <a:spcPts val="0"/>
              </a:spcAft>
              <a:buClr>
                <a:schemeClr val="dk1"/>
              </a:buClr>
              <a:buSzPts val="1100"/>
              <a:buFont typeface="Arial"/>
              <a:buNone/>
            </a:pPr>
            <a:r>
              <a:rPr b="1" i="1" lang="en" sz="1200">
                <a:solidFill>
                  <a:srgbClr val="0000FF"/>
                </a:solidFill>
                <a:latin typeface="Trebuchet MS"/>
                <a:ea typeface="Trebuchet MS"/>
                <a:cs typeface="Trebuchet MS"/>
                <a:sym typeface="Trebuchet MS"/>
              </a:rPr>
              <a:t>       } while (true);</a:t>
            </a:r>
            <a:endParaRPr b="1" i="1" sz="12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a:solidFill>
                <a:srgbClr val="0000FF"/>
              </a:solidFill>
              <a:latin typeface="Trebuchet MS"/>
              <a:ea typeface="Trebuchet MS"/>
              <a:cs typeface="Trebuchet MS"/>
              <a:sym typeface="Trebuchet M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0"/>
          <p:cNvSpPr txBox="1"/>
          <p:nvPr/>
        </p:nvSpPr>
        <p:spPr>
          <a:xfrm>
            <a:off x="235350" y="1939000"/>
            <a:ext cx="8673300" cy="88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i="1" lang="en" sz="2500">
                <a:solidFill>
                  <a:srgbClr val="0000FF"/>
                </a:solidFill>
                <a:latin typeface="Trebuchet MS"/>
                <a:ea typeface="Trebuchet MS"/>
                <a:cs typeface="Trebuchet MS"/>
                <a:sym typeface="Trebuchet MS"/>
              </a:rPr>
              <a:t>Can you think of real-life </a:t>
            </a:r>
            <a:r>
              <a:rPr i="1" lang="en" sz="2500">
                <a:solidFill>
                  <a:srgbClr val="0000FF"/>
                </a:solidFill>
                <a:latin typeface="Trebuchet MS"/>
                <a:ea typeface="Trebuchet MS"/>
                <a:cs typeface="Trebuchet MS"/>
                <a:sym typeface="Trebuchet MS"/>
              </a:rPr>
              <a:t>applications</a:t>
            </a:r>
            <a:r>
              <a:rPr i="1" lang="en" sz="2500">
                <a:solidFill>
                  <a:srgbClr val="0000FF"/>
                </a:solidFill>
                <a:latin typeface="Trebuchet MS"/>
                <a:ea typeface="Trebuchet MS"/>
                <a:cs typeface="Trebuchet MS"/>
                <a:sym typeface="Trebuchet MS"/>
              </a:rPr>
              <a:t> of </a:t>
            </a:r>
            <a:r>
              <a:rPr i="1" lang="en" sz="2500">
                <a:solidFill>
                  <a:srgbClr val="0000FF"/>
                </a:solidFill>
                <a:latin typeface="Trebuchet MS"/>
                <a:ea typeface="Trebuchet MS"/>
                <a:cs typeface="Trebuchet MS"/>
                <a:sym typeface="Trebuchet MS"/>
              </a:rPr>
              <a:t>Readers and Writers Problem?</a:t>
            </a:r>
            <a:endParaRPr i="1" sz="2500">
              <a:solidFill>
                <a:srgbClr val="0000FF"/>
              </a:solidFill>
              <a:latin typeface="Trebuchet MS"/>
              <a:ea typeface="Trebuchet MS"/>
              <a:cs typeface="Trebuchet MS"/>
              <a:sym typeface="Trebuchet M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1"/>
          <p:cNvSpPr txBox="1"/>
          <p:nvPr/>
        </p:nvSpPr>
        <p:spPr>
          <a:xfrm>
            <a:off x="195850" y="903275"/>
            <a:ext cx="8673300" cy="4037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Bounded-Buffer Problem/Producer Consumer Problem</a:t>
            </a:r>
            <a:endParaRPr i="1" sz="1600">
              <a:solidFill>
                <a:srgbClr val="0000FF"/>
              </a:solidFill>
              <a:latin typeface="Trebuchet MS"/>
              <a:ea typeface="Trebuchet MS"/>
              <a:cs typeface="Trebuchet MS"/>
              <a:sym typeface="Trebuchet MS"/>
            </a:endParaRPr>
          </a:p>
          <a:p>
            <a:pPr indent="-330200" lvl="0" marL="457200" rtl="0" algn="l">
              <a:lnSpc>
                <a:spcPct val="115000"/>
              </a:lnSpc>
              <a:spcBef>
                <a:spcPts val="100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Readers and Writers Problem</a:t>
            </a:r>
            <a:endParaRPr i="1" sz="1600">
              <a:solidFill>
                <a:srgbClr val="0000FF"/>
              </a:solidFill>
              <a:latin typeface="Trebuchet MS"/>
              <a:ea typeface="Trebuchet MS"/>
              <a:cs typeface="Trebuchet MS"/>
              <a:sym typeface="Trebuchet MS"/>
            </a:endParaRPr>
          </a:p>
          <a:p>
            <a:pPr indent="-330200" lvl="0" marL="457200" rtl="0" algn="l">
              <a:lnSpc>
                <a:spcPct val="115000"/>
              </a:lnSpc>
              <a:spcBef>
                <a:spcPts val="1200"/>
              </a:spcBef>
              <a:spcAft>
                <a:spcPts val="1000"/>
              </a:spcAft>
              <a:buClr>
                <a:srgbClr val="FF0000"/>
              </a:buClr>
              <a:buSzPts val="1600"/>
              <a:buFont typeface="Trebuchet MS"/>
              <a:buChar char="●"/>
            </a:pPr>
            <a:r>
              <a:rPr i="1" lang="en" sz="1600">
                <a:solidFill>
                  <a:srgbClr val="FF0000"/>
                </a:solidFill>
                <a:latin typeface="Trebuchet MS"/>
                <a:ea typeface="Trebuchet MS"/>
                <a:cs typeface="Trebuchet MS"/>
                <a:sym typeface="Trebuchet MS"/>
              </a:rPr>
              <a:t>Dining-Philosophers Problem</a:t>
            </a:r>
            <a:endParaRPr i="1" sz="1600">
              <a:solidFill>
                <a:srgbClr val="FF0000"/>
              </a:solidFill>
              <a:latin typeface="Trebuchet MS"/>
              <a:ea typeface="Trebuchet MS"/>
              <a:cs typeface="Trebuchet MS"/>
              <a:sym typeface="Trebuchet MS"/>
            </a:endParaRPr>
          </a:p>
        </p:txBody>
      </p:sp>
      <p:sp>
        <p:nvSpPr>
          <p:cNvPr id="643" name="Google Shape;643;p101"/>
          <p:cNvSpPr txBox="1"/>
          <p:nvPr/>
        </p:nvSpPr>
        <p:spPr>
          <a:xfrm>
            <a:off x="195850" y="183525"/>
            <a:ext cx="7767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FF"/>
                </a:solidFill>
                <a:latin typeface="Trebuchet MS"/>
                <a:ea typeface="Trebuchet MS"/>
                <a:cs typeface="Trebuchet MS"/>
                <a:sym typeface="Trebuchet MS"/>
              </a:rPr>
              <a:t>Advanced Synchronisation Problems</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108" name="Google Shape;108;p21"/>
          <p:cNvSpPr txBox="1"/>
          <p:nvPr/>
        </p:nvSpPr>
        <p:spPr>
          <a:xfrm>
            <a:off x="318725" y="1934550"/>
            <a:ext cx="8413200" cy="4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u="sng">
                <a:solidFill>
                  <a:srgbClr val="0000FF"/>
                </a:solidFill>
                <a:latin typeface="Trebuchet MS"/>
                <a:ea typeface="Trebuchet MS"/>
                <a:cs typeface="Trebuchet MS"/>
                <a:sym typeface="Trebuchet MS"/>
                <a:hlinkClick r:id="rId3">
                  <a:extLst>
                    <a:ext uri="{A12FA001-AC4F-418D-AE19-62706E023703}">
                      <ahyp:hlinkClr val="tx"/>
                    </a:ext>
                  </a:extLst>
                </a:hlinkClick>
              </a:rPr>
              <a:t>Our World is Asynchronous! </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2"/>
          <p:cNvSpPr txBox="1"/>
          <p:nvPr/>
        </p:nvSpPr>
        <p:spPr>
          <a:xfrm>
            <a:off x="195850" y="903275"/>
            <a:ext cx="8673300" cy="1237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FF"/>
              </a:buClr>
              <a:buSzPts val="1500"/>
              <a:buFont typeface="Trebuchet MS"/>
              <a:buChar char="●"/>
            </a:pPr>
            <a:r>
              <a:rPr i="1" lang="en" sz="1500">
                <a:solidFill>
                  <a:srgbClr val="0000FF"/>
                </a:solidFill>
                <a:latin typeface="Trebuchet MS"/>
                <a:ea typeface="Trebuchet MS"/>
                <a:cs typeface="Trebuchet MS"/>
                <a:sym typeface="Trebuchet MS"/>
              </a:rPr>
              <a:t>Philosophers spend their lives alternating thinking and eating</a:t>
            </a:r>
            <a:endParaRPr i="1" sz="1500">
              <a:solidFill>
                <a:srgbClr val="0000FF"/>
              </a:solidFill>
              <a:latin typeface="Trebuchet MS"/>
              <a:ea typeface="Trebuchet MS"/>
              <a:cs typeface="Trebuchet MS"/>
              <a:sym typeface="Trebuchet MS"/>
            </a:endParaRPr>
          </a:p>
          <a:p>
            <a:pPr indent="-323850" lvl="0" marL="457200" rtl="0" algn="l">
              <a:lnSpc>
                <a:spcPct val="115000"/>
              </a:lnSpc>
              <a:spcBef>
                <a:spcPts val="0"/>
              </a:spcBef>
              <a:spcAft>
                <a:spcPts val="0"/>
              </a:spcAft>
              <a:buClr>
                <a:srgbClr val="0000FF"/>
              </a:buClr>
              <a:buSzPts val="1500"/>
              <a:buFont typeface="Trebuchet MS"/>
              <a:buChar char="●"/>
            </a:pPr>
            <a:r>
              <a:rPr i="1" lang="en" sz="1500">
                <a:solidFill>
                  <a:srgbClr val="0000FF"/>
                </a:solidFill>
                <a:latin typeface="Trebuchet MS"/>
                <a:ea typeface="Trebuchet MS"/>
                <a:cs typeface="Trebuchet MS"/>
                <a:sym typeface="Trebuchet MS"/>
              </a:rPr>
              <a:t>Don’t interact with their neighbors, occasionally try to pick up 2 chopsticks (one at a time) to eat from bowl</a:t>
            </a:r>
            <a:endParaRPr i="1" sz="1500">
              <a:solidFill>
                <a:srgbClr val="0000FF"/>
              </a:solidFill>
              <a:latin typeface="Trebuchet MS"/>
              <a:ea typeface="Trebuchet MS"/>
              <a:cs typeface="Trebuchet MS"/>
              <a:sym typeface="Trebuchet MS"/>
            </a:endParaRPr>
          </a:p>
          <a:p>
            <a:pPr indent="-323850" lvl="1" marL="914400" rtl="0" algn="l">
              <a:lnSpc>
                <a:spcPct val="115000"/>
              </a:lnSpc>
              <a:spcBef>
                <a:spcPts val="0"/>
              </a:spcBef>
              <a:spcAft>
                <a:spcPts val="0"/>
              </a:spcAft>
              <a:buClr>
                <a:srgbClr val="0000FF"/>
              </a:buClr>
              <a:buSzPts val="1500"/>
              <a:buFont typeface="Trebuchet MS"/>
              <a:buChar char="●"/>
            </a:pPr>
            <a:r>
              <a:rPr i="1" lang="en" sz="1500">
                <a:solidFill>
                  <a:srgbClr val="0000FF"/>
                </a:solidFill>
                <a:latin typeface="Trebuchet MS"/>
                <a:ea typeface="Trebuchet MS"/>
                <a:cs typeface="Trebuchet MS"/>
                <a:sym typeface="Trebuchet MS"/>
              </a:rPr>
              <a:t>Need both to eat, then release both when done</a:t>
            </a:r>
            <a:endParaRPr i="1" sz="1900">
              <a:solidFill>
                <a:srgbClr val="0000FF"/>
              </a:solidFill>
              <a:latin typeface="Trebuchet MS"/>
              <a:ea typeface="Trebuchet MS"/>
              <a:cs typeface="Trebuchet MS"/>
              <a:sym typeface="Trebuchet MS"/>
            </a:endParaRPr>
          </a:p>
        </p:txBody>
      </p:sp>
      <p:sp>
        <p:nvSpPr>
          <p:cNvPr id="649" name="Google Shape;649;p102"/>
          <p:cNvSpPr txBox="1"/>
          <p:nvPr/>
        </p:nvSpPr>
        <p:spPr>
          <a:xfrm>
            <a:off x="195850" y="183525"/>
            <a:ext cx="7767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FF"/>
                </a:solidFill>
                <a:latin typeface="Trebuchet MS"/>
                <a:ea typeface="Trebuchet MS"/>
                <a:cs typeface="Trebuchet MS"/>
                <a:sym typeface="Trebuchet MS"/>
              </a:rPr>
              <a:t>Dining </a:t>
            </a:r>
            <a:r>
              <a:rPr i="1" lang="en" sz="2400">
                <a:solidFill>
                  <a:srgbClr val="0000FF"/>
                </a:solidFill>
                <a:latin typeface="Trebuchet MS"/>
                <a:ea typeface="Trebuchet MS"/>
                <a:cs typeface="Trebuchet MS"/>
                <a:sym typeface="Trebuchet MS"/>
              </a:rPr>
              <a:t>Philosophers</a:t>
            </a:r>
            <a:r>
              <a:rPr i="1" lang="en" sz="2400">
                <a:solidFill>
                  <a:srgbClr val="0000FF"/>
                </a:solidFill>
                <a:latin typeface="Trebuchet MS"/>
                <a:ea typeface="Trebuchet MS"/>
                <a:cs typeface="Trebuchet MS"/>
                <a:sym typeface="Trebuchet MS"/>
              </a:rPr>
              <a:t> Problem</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pic>
        <p:nvPicPr>
          <p:cNvPr id="650" name="Google Shape;650;p102"/>
          <p:cNvPicPr preferRelativeResize="0"/>
          <p:nvPr/>
        </p:nvPicPr>
        <p:blipFill>
          <a:blip r:embed="rId3">
            <a:alphaModFix/>
          </a:blip>
          <a:stretch>
            <a:fillRect/>
          </a:stretch>
        </p:blipFill>
        <p:spPr>
          <a:xfrm>
            <a:off x="3311650" y="2205400"/>
            <a:ext cx="2441698" cy="26979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103"/>
          <p:cNvPicPr preferRelativeResize="0"/>
          <p:nvPr/>
        </p:nvPicPr>
        <p:blipFill>
          <a:blip r:embed="rId3">
            <a:alphaModFix/>
          </a:blip>
          <a:stretch>
            <a:fillRect/>
          </a:stretch>
        </p:blipFill>
        <p:spPr>
          <a:xfrm>
            <a:off x="2390650" y="187500"/>
            <a:ext cx="3972149" cy="3972149"/>
          </a:xfrm>
          <a:prstGeom prst="rect">
            <a:avLst/>
          </a:prstGeom>
          <a:noFill/>
          <a:ln>
            <a:noFill/>
          </a:ln>
        </p:spPr>
      </p:pic>
      <p:sp>
        <p:nvSpPr>
          <p:cNvPr id="656" name="Google Shape;656;p103"/>
          <p:cNvSpPr txBox="1"/>
          <p:nvPr/>
        </p:nvSpPr>
        <p:spPr>
          <a:xfrm>
            <a:off x="1508700" y="4370325"/>
            <a:ext cx="6126600" cy="64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0000FF"/>
                </a:solidFill>
                <a:latin typeface="Trebuchet MS"/>
                <a:ea typeface="Trebuchet MS"/>
                <a:cs typeface="Trebuchet MS"/>
                <a:sym typeface="Trebuchet MS"/>
              </a:rPr>
              <a:t>Sir Tony Hoare</a:t>
            </a:r>
            <a:endParaRPr b="1" sz="1600">
              <a:solidFill>
                <a:srgbClr val="0000FF"/>
              </a:solidFill>
              <a:latin typeface="Trebuchet MS"/>
              <a:ea typeface="Trebuchet MS"/>
              <a:cs typeface="Trebuchet MS"/>
              <a:sym typeface="Trebuchet MS"/>
            </a:endParaRPr>
          </a:p>
          <a:p>
            <a:pPr indent="0" lvl="0" marL="0" rtl="0" algn="ctr">
              <a:spcBef>
                <a:spcPts val="0"/>
              </a:spcBef>
              <a:spcAft>
                <a:spcPts val="0"/>
              </a:spcAft>
              <a:buNone/>
            </a:pPr>
            <a:r>
              <a:rPr lang="en" u="sng">
                <a:solidFill>
                  <a:schemeClr val="hlink"/>
                </a:solidFill>
                <a:latin typeface="Trebuchet MS"/>
                <a:ea typeface="Trebuchet MS"/>
                <a:cs typeface="Trebuchet MS"/>
                <a:sym typeface="Trebuchet MS"/>
                <a:hlinkClick r:id="rId4"/>
              </a:rPr>
              <a:t>Inventor of QuickSort, Process Algebra, Hoare Logic, and the list goes on.</a:t>
            </a:r>
            <a:endParaRPr>
              <a:solidFill>
                <a:srgbClr val="0000FF"/>
              </a:solidFill>
              <a:latin typeface="Trebuchet MS"/>
              <a:ea typeface="Trebuchet MS"/>
              <a:cs typeface="Trebuchet MS"/>
              <a:sym typeface="Trebuchet M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4"/>
          <p:cNvSpPr txBox="1"/>
          <p:nvPr/>
        </p:nvSpPr>
        <p:spPr>
          <a:xfrm>
            <a:off x="195850" y="903275"/>
            <a:ext cx="8673300" cy="3888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0000FF"/>
              </a:buClr>
              <a:buSzPts val="1500"/>
              <a:buFont typeface="Trebuchet MS"/>
              <a:buChar char="●"/>
            </a:pPr>
            <a:r>
              <a:rPr i="1" lang="en" sz="1500">
                <a:solidFill>
                  <a:srgbClr val="0000FF"/>
                </a:solidFill>
                <a:latin typeface="Trebuchet MS"/>
                <a:ea typeface="Trebuchet MS"/>
                <a:cs typeface="Trebuchet MS"/>
                <a:sym typeface="Trebuchet MS"/>
              </a:rPr>
              <a:t>Formulated to showcase how synchronisation problems have to be reasoned with. </a:t>
            </a:r>
            <a:endParaRPr i="1" sz="1500">
              <a:solidFill>
                <a:srgbClr val="0000FF"/>
              </a:solidFill>
              <a:latin typeface="Trebuchet MS"/>
              <a:ea typeface="Trebuchet MS"/>
              <a:cs typeface="Trebuchet MS"/>
              <a:sym typeface="Trebuchet MS"/>
            </a:endParaRPr>
          </a:p>
          <a:p>
            <a:pPr indent="-323850" lvl="0" marL="457200" rtl="0" algn="l">
              <a:lnSpc>
                <a:spcPct val="115000"/>
              </a:lnSpc>
              <a:spcBef>
                <a:spcPts val="1200"/>
              </a:spcBef>
              <a:spcAft>
                <a:spcPts val="0"/>
              </a:spcAft>
              <a:buClr>
                <a:srgbClr val="0000FF"/>
              </a:buClr>
              <a:buSzPts val="1500"/>
              <a:buFont typeface="Trebuchet MS"/>
              <a:buChar char="●"/>
            </a:pPr>
            <a:r>
              <a:rPr i="1" lang="en" sz="1500">
                <a:solidFill>
                  <a:srgbClr val="0000FF"/>
                </a:solidFill>
                <a:latin typeface="Trebuchet MS"/>
                <a:ea typeface="Trebuchet MS"/>
                <a:cs typeface="Trebuchet MS"/>
                <a:sym typeface="Trebuchet MS"/>
              </a:rPr>
              <a:t>Can lead to Starvation, Deadlocks, etc.</a:t>
            </a:r>
            <a:endParaRPr i="1" sz="1500">
              <a:solidFill>
                <a:srgbClr val="0000FF"/>
              </a:solidFill>
              <a:latin typeface="Trebuchet MS"/>
              <a:ea typeface="Trebuchet MS"/>
              <a:cs typeface="Trebuchet MS"/>
              <a:sym typeface="Trebuchet MS"/>
            </a:endParaRPr>
          </a:p>
          <a:p>
            <a:pPr indent="-323850" lvl="0" marL="457200" rtl="0" algn="l">
              <a:lnSpc>
                <a:spcPct val="115000"/>
              </a:lnSpc>
              <a:spcBef>
                <a:spcPts val="1200"/>
              </a:spcBef>
              <a:spcAft>
                <a:spcPts val="1000"/>
              </a:spcAft>
              <a:buClr>
                <a:srgbClr val="0000FF"/>
              </a:buClr>
              <a:buSzPts val="1500"/>
              <a:buFont typeface="Trebuchet MS"/>
              <a:buChar char="●"/>
            </a:pPr>
            <a:r>
              <a:rPr i="1" lang="en" sz="1500">
                <a:solidFill>
                  <a:srgbClr val="0000FF"/>
                </a:solidFill>
                <a:latin typeface="Trebuchet MS"/>
                <a:ea typeface="Trebuchet MS"/>
                <a:cs typeface="Trebuchet MS"/>
                <a:sym typeface="Trebuchet MS"/>
              </a:rPr>
              <a:t>Shall we cover it in a later session? </a:t>
            </a:r>
            <a:endParaRPr i="1" sz="1500">
              <a:solidFill>
                <a:srgbClr val="0000FF"/>
              </a:solidFill>
              <a:latin typeface="Trebuchet MS"/>
              <a:ea typeface="Trebuchet MS"/>
              <a:cs typeface="Trebuchet MS"/>
              <a:sym typeface="Trebuchet MS"/>
            </a:endParaRPr>
          </a:p>
        </p:txBody>
      </p:sp>
      <p:sp>
        <p:nvSpPr>
          <p:cNvPr id="662" name="Google Shape;662;p104"/>
          <p:cNvSpPr txBox="1"/>
          <p:nvPr/>
        </p:nvSpPr>
        <p:spPr>
          <a:xfrm>
            <a:off x="195850" y="183525"/>
            <a:ext cx="7767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FF"/>
                </a:solidFill>
                <a:latin typeface="Trebuchet MS"/>
                <a:ea typeface="Trebuchet MS"/>
                <a:cs typeface="Trebuchet MS"/>
                <a:sym typeface="Trebuchet MS"/>
              </a:rPr>
              <a:t>Dining Philosophers Problem</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5"/>
          <p:cNvSpPr txBox="1"/>
          <p:nvPr/>
        </p:nvSpPr>
        <p:spPr>
          <a:xfrm>
            <a:off x="590850" y="1842425"/>
            <a:ext cx="7767900" cy="5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a:solidFill>
                  <a:srgbClr val="0000FF"/>
                </a:solidFill>
                <a:latin typeface="Trebuchet MS"/>
                <a:ea typeface="Trebuchet MS"/>
                <a:cs typeface="Trebuchet MS"/>
                <a:sym typeface="Trebuchet MS"/>
              </a:rPr>
              <a:t>Specialised Application Processes</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6"/>
          <p:cNvSpPr txBox="1"/>
          <p:nvPr/>
        </p:nvSpPr>
        <p:spPr>
          <a:xfrm>
            <a:off x="160750" y="113275"/>
            <a:ext cx="77679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400">
                <a:solidFill>
                  <a:srgbClr val="0000FF"/>
                </a:solidFill>
                <a:latin typeface="Trebuchet MS"/>
                <a:ea typeface="Trebuchet MS"/>
                <a:cs typeface="Trebuchet MS"/>
                <a:sym typeface="Trebuchet MS"/>
              </a:rPr>
              <a:t>Specialised Application Processes</a:t>
            </a:r>
            <a:endParaRPr i="1" sz="2400">
              <a:solidFill>
                <a:srgbClr val="0000FF"/>
              </a:solidFill>
              <a:latin typeface="Trebuchet MS"/>
              <a:ea typeface="Trebuchet MS"/>
              <a:cs typeface="Trebuchet MS"/>
              <a:sym typeface="Trebuchet MS"/>
            </a:endParaRPr>
          </a:p>
          <a:p>
            <a:pPr indent="0" lvl="0" marL="0" rtl="0" algn="l">
              <a:spcBef>
                <a:spcPts val="0"/>
              </a:spcBef>
              <a:spcAft>
                <a:spcPts val="0"/>
              </a:spcAft>
              <a:buNone/>
            </a:pPr>
            <a:r>
              <a:t/>
            </a:r>
            <a:endParaRPr i="1" sz="2400">
              <a:solidFill>
                <a:srgbClr val="0000FF"/>
              </a:solidFill>
              <a:latin typeface="Trebuchet MS"/>
              <a:ea typeface="Trebuchet MS"/>
              <a:cs typeface="Trebuchet MS"/>
              <a:sym typeface="Trebuchet MS"/>
            </a:endParaRPr>
          </a:p>
        </p:txBody>
      </p:sp>
      <p:sp>
        <p:nvSpPr>
          <p:cNvPr id="673" name="Google Shape;673;p106"/>
          <p:cNvSpPr txBox="1"/>
          <p:nvPr/>
        </p:nvSpPr>
        <p:spPr>
          <a:xfrm>
            <a:off x="302375" y="885725"/>
            <a:ext cx="8566800" cy="2975400"/>
          </a:xfrm>
          <a:prstGeom prst="rect">
            <a:avLst/>
          </a:prstGeom>
          <a:solidFill>
            <a:srgbClr val="F4CCCC"/>
          </a:solid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Specific purpose for internet systems. </a:t>
            </a:r>
            <a:endParaRPr i="1" sz="1600">
              <a:solidFill>
                <a:srgbClr val="0000FF"/>
              </a:solidFill>
              <a:latin typeface="Trebuchet MS"/>
              <a:ea typeface="Trebuchet MS"/>
              <a:cs typeface="Trebuchet MS"/>
              <a:sym typeface="Trebuchet MS"/>
            </a:endParaRPr>
          </a:p>
          <a:p>
            <a:pPr indent="-330200" lvl="1" marL="914400" rtl="0" algn="l">
              <a:lnSpc>
                <a:spcPct val="150000"/>
              </a:lnSpc>
              <a:spcBef>
                <a:spcPts val="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Web-Servers (HTTP/HTTPS)</a:t>
            </a:r>
            <a:endParaRPr i="1" sz="1600">
              <a:solidFill>
                <a:srgbClr val="0000FF"/>
              </a:solidFill>
              <a:latin typeface="Trebuchet MS"/>
              <a:ea typeface="Trebuchet MS"/>
              <a:cs typeface="Trebuchet MS"/>
              <a:sym typeface="Trebuchet MS"/>
            </a:endParaRPr>
          </a:p>
          <a:p>
            <a:pPr indent="-330200" lvl="1" marL="914400" rtl="0" algn="l">
              <a:lnSpc>
                <a:spcPct val="150000"/>
              </a:lnSpc>
              <a:spcBef>
                <a:spcPts val="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Email Servers (SMTP)</a:t>
            </a:r>
            <a:endParaRPr i="1" sz="1600">
              <a:solidFill>
                <a:srgbClr val="0000FF"/>
              </a:solidFill>
              <a:latin typeface="Trebuchet MS"/>
              <a:ea typeface="Trebuchet MS"/>
              <a:cs typeface="Trebuchet MS"/>
              <a:sym typeface="Trebuchet MS"/>
            </a:endParaRPr>
          </a:p>
          <a:p>
            <a:pPr indent="-330200" lvl="1" marL="914400" rtl="0" algn="l">
              <a:lnSpc>
                <a:spcPct val="150000"/>
              </a:lnSpc>
              <a:spcBef>
                <a:spcPts val="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File Servers (FTP)</a:t>
            </a:r>
            <a:endParaRPr i="1" sz="1600">
              <a:solidFill>
                <a:srgbClr val="0000FF"/>
              </a:solidFill>
              <a:latin typeface="Trebuchet MS"/>
              <a:ea typeface="Trebuchet MS"/>
              <a:cs typeface="Trebuchet MS"/>
              <a:sym typeface="Trebuchet MS"/>
            </a:endParaRPr>
          </a:p>
          <a:p>
            <a:pPr indent="-330200" lvl="0" marL="457200" rtl="0" algn="l">
              <a:lnSpc>
                <a:spcPct val="150000"/>
              </a:lnSpc>
              <a:spcBef>
                <a:spcPts val="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Interesting Designs and interplay of Tasks. </a:t>
            </a:r>
            <a:endParaRPr i="1" sz="1600">
              <a:solidFill>
                <a:srgbClr val="0000FF"/>
              </a:solidFill>
              <a:latin typeface="Trebuchet MS"/>
              <a:ea typeface="Trebuchet MS"/>
              <a:cs typeface="Trebuchet MS"/>
              <a:sym typeface="Trebuchet MS"/>
            </a:endParaRPr>
          </a:p>
          <a:p>
            <a:pPr indent="-330200" lvl="0" marL="457200" rtl="0" algn="l">
              <a:lnSpc>
                <a:spcPct val="150000"/>
              </a:lnSpc>
              <a:spcBef>
                <a:spcPts val="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Maximise Throughput, and Performance. </a:t>
            </a:r>
            <a:endParaRPr i="1" sz="1600">
              <a:solidFill>
                <a:srgbClr val="0000FF"/>
              </a:solidFill>
              <a:latin typeface="Trebuchet MS"/>
              <a:ea typeface="Trebuchet MS"/>
              <a:cs typeface="Trebuchet MS"/>
              <a:sym typeface="Trebuchet MS"/>
            </a:endParaRPr>
          </a:p>
          <a:p>
            <a:pPr indent="-330200" lvl="0" marL="457200" rtl="0" algn="l">
              <a:lnSpc>
                <a:spcPct val="150000"/>
              </a:lnSpc>
              <a:spcBef>
                <a:spcPts val="0"/>
              </a:spcBef>
              <a:spcAft>
                <a:spcPts val="0"/>
              </a:spcAft>
              <a:buClr>
                <a:srgbClr val="0000FF"/>
              </a:buClr>
              <a:buSzPts val="1600"/>
              <a:buFont typeface="Trebuchet MS"/>
              <a:buChar char="●"/>
            </a:pPr>
            <a:r>
              <a:rPr i="1" lang="en" sz="1600">
                <a:solidFill>
                  <a:srgbClr val="0000FF"/>
                </a:solidFill>
                <a:latin typeface="Trebuchet MS"/>
                <a:ea typeface="Trebuchet MS"/>
                <a:cs typeface="Trebuchet MS"/>
                <a:sym typeface="Trebuchet MS"/>
              </a:rPr>
              <a:t>Concurrency Constructs </a:t>
            </a:r>
            <a:r>
              <a:rPr i="1" lang="en" sz="1600">
                <a:solidFill>
                  <a:srgbClr val="0000FF"/>
                </a:solidFill>
                <a:latin typeface="Trebuchet MS"/>
                <a:ea typeface="Trebuchet MS"/>
                <a:cs typeface="Trebuchet MS"/>
                <a:sym typeface="Trebuchet MS"/>
              </a:rPr>
              <a:t>underpin</a:t>
            </a:r>
            <a:r>
              <a:rPr i="1" lang="en" sz="1600">
                <a:solidFill>
                  <a:srgbClr val="0000FF"/>
                </a:solidFill>
                <a:latin typeface="Trebuchet MS"/>
                <a:ea typeface="Trebuchet MS"/>
                <a:cs typeface="Trebuchet MS"/>
                <a:sym typeface="Trebuchet MS"/>
              </a:rPr>
              <a:t> the design. </a:t>
            </a:r>
            <a:endParaRPr i="1" sz="1600">
              <a:solidFill>
                <a:srgbClr val="0000FF"/>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